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5"/>
    <p:restoredTop sz="85177"/>
  </p:normalViewPr>
  <p:slideViewPr>
    <p:cSldViewPr snapToGrid="0" snapToObjects="1">
      <p:cViewPr>
        <p:scale>
          <a:sx n="103" d="100"/>
          <a:sy n="103" d="100"/>
        </p:scale>
        <p:origin x="1192" y="18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259" d="100"/>
          <a:sy n="259" d="100"/>
        </p:scale>
        <p:origin x="184" y="13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12/17/23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Gabriel Bessette</a:t>
            </a:r>
          </a:p>
          <a:p>
            <a:r>
              <a:rPr lang="en-US" dirty="0">
                <a:solidFill>
                  <a:schemeClr val="bg2"/>
                </a:solidFill>
                <a:latin typeface="Abadi" panose="020B0604020104020204" pitchFamily="34" charset="0"/>
                <a:ea typeface="SF Pro" pitchFamily="2" charset="0"/>
                <a:cs typeface="SF Pro" pitchFamily="2" charset="0"/>
              </a:rPr>
              <a:t>17.12.1998</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10</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200" dirty="0">
                <a:solidFill>
                  <a:schemeClr val="accent1">
                    <a:lumMod val="75000"/>
                  </a:schemeClr>
                </a:solidFill>
                <a:latin typeface="Abadi" panose="020B0604020104020204" pitchFamily="34" charset="0"/>
              </a:rPr>
              <a:t>Constructing labels for (un)successful Falcon 9 landings</a:t>
            </a: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r>
              <a:rPr lang="en-US" sz="2200" dirty="0">
                <a:solidFill>
                  <a:srgbClr val="FF0000"/>
                </a:solidFill>
                <a:latin typeface="Abadi" panose="020B0604020104020204" pitchFamily="34" charset="0"/>
              </a:rPr>
              <a:t>Add the GitHub URL of your completed data wrangling related notebooks</a:t>
            </a:r>
            <a:endParaRPr lang="en-US" dirty="0">
              <a:solidFill>
                <a:srgbClr val="FF0000"/>
              </a:solidFill>
            </a:endParaRPr>
          </a:p>
          <a:p>
            <a:endParaRPr lang="en-US" dirty="0">
              <a:solidFill>
                <a:schemeClr val="accent1">
                  <a:lumMod val="75000"/>
                </a:schemeClr>
              </a:solidFill>
            </a:endParaRPr>
          </a:p>
          <a:p>
            <a:endParaRPr lang="en-US" dirty="0">
              <a:solidFill>
                <a:schemeClr val="accent1">
                  <a:lumMod val="75000"/>
                </a:schemeClr>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Wrangling</a:t>
            </a:r>
          </a:p>
        </p:txBody>
      </p:sp>
      <p:grpSp>
        <p:nvGrpSpPr>
          <p:cNvPr id="2" name="Groupe 1">
            <a:extLst>
              <a:ext uri="{FF2B5EF4-FFF2-40B4-BE49-F238E27FC236}">
                <a16:creationId xmlns:a16="http://schemas.microsoft.com/office/drawing/2014/main" id="{F7A60422-E6BB-D84F-8CB0-602BF6093A94}"/>
              </a:ext>
            </a:extLst>
          </p:cNvPr>
          <p:cNvGrpSpPr/>
          <p:nvPr/>
        </p:nvGrpSpPr>
        <p:grpSpPr>
          <a:xfrm>
            <a:off x="3886924" y="2677025"/>
            <a:ext cx="2888223" cy="923330"/>
            <a:chOff x="7590306" y="1886723"/>
            <a:chExt cx="2888223" cy="923330"/>
          </a:xfrm>
          <a:effectLst>
            <a:outerShdw blurRad="50800" dist="38100" dir="2700000" algn="tl" rotWithShape="0">
              <a:prstClr val="black">
                <a:alpha val="40000"/>
              </a:prstClr>
            </a:outerShdw>
          </a:effectLst>
        </p:grpSpPr>
        <p:sp>
          <p:nvSpPr>
            <p:cNvPr id="3" name="Rectangle : coins arrondis 2">
              <a:extLst>
                <a:ext uri="{FF2B5EF4-FFF2-40B4-BE49-F238E27FC236}">
                  <a16:creationId xmlns:a16="http://schemas.microsoft.com/office/drawing/2014/main" id="{D404673E-81E4-87D5-0320-3FD200E5D4C0}"/>
                </a:ext>
              </a:extLst>
            </p:cNvPr>
            <p:cNvSpPr/>
            <p:nvPr/>
          </p:nvSpPr>
          <p:spPr>
            <a:xfrm>
              <a:off x="7590306" y="1886723"/>
              <a:ext cx="2888223" cy="923330"/>
            </a:xfrm>
            <a:prstGeom prst="round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6" name="ZoneTexte 5">
              <a:extLst>
                <a:ext uri="{FF2B5EF4-FFF2-40B4-BE49-F238E27FC236}">
                  <a16:creationId xmlns:a16="http://schemas.microsoft.com/office/drawing/2014/main" id="{65AADB77-8A02-FD48-A276-FD76AD1BE4AE}"/>
                </a:ext>
              </a:extLst>
            </p:cNvPr>
            <p:cNvSpPr txBox="1"/>
            <p:nvPr/>
          </p:nvSpPr>
          <p:spPr>
            <a:xfrm>
              <a:off x="7788862" y="1886723"/>
              <a:ext cx="2491109" cy="923330"/>
            </a:xfrm>
            <a:prstGeom prst="rect">
              <a:avLst/>
            </a:prstGeom>
            <a:noFill/>
          </p:spPr>
          <p:txBody>
            <a:bodyPr wrap="square" rtlCol="0">
              <a:spAutoFit/>
            </a:bodyPr>
            <a:lstStyle/>
            <a:p>
              <a:pPr algn="ctr"/>
              <a:r>
                <a:rPr lang="en-GB" dirty="0">
                  <a:solidFill>
                    <a:schemeClr val="accent1">
                      <a:lumMod val="75000"/>
                    </a:schemeClr>
                  </a:solidFill>
                </a:rPr>
                <a:t>Differentiate good from bad landing outcomes from a set of features</a:t>
              </a:r>
            </a:p>
          </p:txBody>
        </p:sp>
      </p:grpSp>
      <p:grpSp>
        <p:nvGrpSpPr>
          <p:cNvPr id="7" name="Groupe 6">
            <a:extLst>
              <a:ext uri="{FF2B5EF4-FFF2-40B4-BE49-F238E27FC236}">
                <a16:creationId xmlns:a16="http://schemas.microsoft.com/office/drawing/2014/main" id="{3FD1EE56-A367-F50E-855B-4748209FCE23}"/>
              </a:ext>
            </a:extLst>
          </p:cNvPr>
          <p:cNvGrpSpPr/>
          <p:nvPr/>
        </p:nvGrpSpPr>
        <p:grpSpPr>
          <a:xfrm>
            <a:off x="7763856" y="2487277"/>
            <a:ext cx="3658135" cy="1208090"/>
            <a:chOff x="7527151" y="2972622"/>
            <a:chExt cx="3065666" cy="996565"/>
          </a:xfrm>
          <a:effectLst>
            <a:outerShdw blurRad="50800" dist="38100" dir="2700000" algn="tl" rotWithShape="0">
              <a:prstClr val="black">
                <a:alpha val="40000"/>
              </a:prstClr>
            </a:outerShdw>
          </a:effectLst>
        </p:grpSpPr>
        <p:sp>
          <p:nvSpPr>
            <p:cNvPr id="9" name="Rectangle : coins arrondis 8">
              <a:extLst>
                <a:ext uri="{FF2B5EF4-FFF2-40B4-BE49-F238E27FC236}">
                  <a16:creationId xmlns:a16="http://schemas.microsoft.com/office/drawing/2014/main" id="{9C0B8C5C-C459-AA81-BBBB-406452563A4A}"/>
                </a:ext>
              </a:extLst>
            </p:cNvPr>
            <p:cNvSpPr/>
            <p:nvPr/>
          </p:nvSpPr>
          <p:spPr>
            <a:xfrm>
              <a:off x="7527154" y="2972622"/>
              <a:ext cx="3065663" cy="996565"/>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0" name="ZoneTexte 9">
              <a:extLst>
                <a:ext uri="{FF2B5EF4-FFF2-40B4-BE49-F238E27FC236}">
                  <a16:creationId xmlns:a16="http://schemas.microsoft.com/office/drawing/2014/main" id="{7A064995-572B-FF9F-62DE-9B2453ABBC44}"/>
                </a:ext>
              </a:extLst>
            </p:cNvPr>
            <p:cNvSpPr txBox="1"/>
            <p:nvPr/>
          </p:nvSpPr>
          <p:spPr>
            <a:xfrm>
              <a:off x="7527151" y="3115522"/>
              <a:ext cx="2948524" cy="761664"/>
            </a:xfrm>
            <a:prstGeom prst="rect">
              <a:avLst/>
            </a:prstGeom>
            <a:noFill/>
          </p:spPr>
          <p:txBody>
            <a:bodyPr wrap="square" rtlCol="0">
              <a:spAutoFit/>
            </a:bodyPr>
            <a:lstStyle/>
            <a:p>
              <a:pPr algn="ctr"/>
              <a:r>
                <a:rPr lang="en-GB" dirty="0">
                  <a:solidFill>
                    <a:schemeClr val="accent1">
                      <a:lumMod val="75000"/>
                    </a:schemeClr>
                  </a:solidFill>
                </a:rPr>
                <a:t>Create a new column of flags for successful (1) /unsuccessful (0) landing outcomes</a:t>
              </a:r>
            </a:p>
          </p:txBody>
        </p:sp>
      </p:grpSp>
      <p:grpSp>
        <p:nvGrpSpPr>
          <p:cNvPr id="11" name="Groupe 10">
            <a:extLst>
              <a:ext uri="{FF2B5EF4-FFF2-40B4-BE49-F238E27FC236}">
                <a16:creationId xmlns:a16="http://schemas.microsoft.com/office/drawing/2014/main" id="{3A70F25C-07C1-C043-1CF5-5A3EEF243E77}"/>
              </a:ext>
            </a:extLst>
          </p:cNvPr>
          <p:cNvGrpSpPr/>
          <p:nvPr/>
        </p:nvGrpSpPr>
        <p:grpSpPr>
          <a:xfrm>
            <a:off x="971194" y="2770046"/>
            <a:ext cx="1624018" cy="642551"/>
            <a:chOff x="7590304" y="1886723"/>
            <a:chExt cx="2888225" cy="642551"/>
          </a:xfrm>
          <a:effectLst>
            <a:outerShdw blurRad="50800" dist="38100" dir="2700000" algn="tl" rotWithShape="0">
              <a:prstClr val="black">
                <a:alpha val="40000"/>
              </a:prstClr>
            </a:outerShdw>
          </a:effectLst>
        </p:grpSpPr>
        <p:sp>
          <p:nvSpPr>
            <p:cNvPr id="12" name="Rectangle : coins arrondis 11">
              <a:extLst>
                <a:ext uri="{FF2B5EF4-FFF2-40B4-BE49-F238E27FC236}">
                  <a16:creationId xmlns:a16="http://schemas.microsoft.com/office/drawing/2014/main" id="{89A036AA-BB6C-CC63-BEF7-50EE5E73B0A8}"/>
                </a:ext>
              </a:extLst>
            </p:cNvPr>
            <p:cNvSpPr/>
            <p:nvPr/>
          </p:nvSpPr>
          <p:spPr>
            <a:xfrm>
              <a:off x="7590306" y="1886723"/>
              <a:ext cx="2888223" cy="642551"/>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3" name="ZoneTexte 12">
              <a:extLst>
                <a:ext uri="{FF2B5EF4-FFF2-40B4-BE49-F238E27FC236}">
                  <a16:creationId xmlns:a16="http://schemas.microsoft.com/office/drawing/2014/main" id="{48850599-F566-8542-8DCA-1A35D9C44290}"/>
                </a:ext>
              </a:extLst>
            </p:cNvPr>
            <p:cNvSpPr txBox="1"/>
            <p:nvPr/>
          </p:nvSpPr>
          <p:spPr>
            <a:xfrm>
              <a:off x="7590304" y="2011897"/>
              <a:ext cx="2888223" cy="369332"/>
            </a:xfrm>
            <a:prstGeom prst="rect">
              <a:avLst/>
            </a:prstGeom>
            <a:noFill/>
          </p:spPr>
          <p:txBody>
            <a:bodyPr wrap="square" rtlCol="0">
              <a:spAutoFit/>
            </a:bodyPr>
            <a:lstStyle/>
            <a:p>
              <a:pPr algn="ctr"/>
              <a:r>
                <a:rPr lang="en-GB" dirty="0">
                  <a:solidFill>
                    <a:schemeClr val="accent1">
                      <a:lumMod val="75000"/>
                    </a:schemeClr>
                  </a:solidFill>
                </a:rPr>
                <a:t>Dataset</a:t>
              </a:r>
            </a:p>
          </p:txBody>
        </p:sp>
      </p:grpSp>
      <p:sp>
        <p:nvSpPr>
          <p:cNvPr id="19" name="ZoneTexte 18">
            <a:extLst>
              <a:ext uri="{FF2B5EF4-FFF2-40B4-BE49-F238E27FC236}">
                <a16:creationId xmlns:a16="http://schemas.microsoft.com/office/drawing/2014/main" id="{9392A649-B21A-1F26-E10B-03674F1978C1}"/>
              </a:ext>
            </a:extLst>
          </p:cNvPr>
          <p:cNvSpPr txBox="1"/>
          <p:nvPr/>
        </p:nvSpPr>
        <p:spPr>
          <a:xfrm>
            <a:off x="7763858" y="4060450"/>
            <a:ext cx="2543119" cy="369331"/>
          </a:xfrm>
          <a:prstGeom prst="rect">
            <a:avLst/>
          </a:prstGeom>
          <a:noFill/>
        </p:spPr>
        <p:txBody>
          <a:bodyPr wrap="square" rtlCol="0">
            <a:spAutoFit/>
          </a:bodyPr>
          <a:lstStyle/>
          <a:p>
            <a:pPr algn="ctr"/>
            <a:endParaRPr lang="en-GB" dirty="0">
              <a:solidFill>
                <a:schemeClr val="accent1">
                  <a:lumMod val="75000"/>
                </a:schemeClr>
              </a:solidFill>
            </a:endParaRPr>
          </a:p>
        </p:txBody>
      </p:sp>
      <p:sp>
        <p:nvSpPr>
          <p:cNvPr id="20" name="Flèche vers la droite 19">
            <a:extLst>
              <a:ext uri="{FF2B5EF4-FFF2-40B4-BE49-F238E27FC236}">
                <a16:creationId xmlns:a16="http://schemas.microsoft.com/office/drawing/2014/main" id="{5CA2C4A1-64FD-D10E-02CE-DDE67C45E7DA}"/>
              </a:ext>
            </a:extLst>
          </p:cNvPr>
          <p:cNvSpPr/>
          <p:nvPr/>
        </p:nvSpPr>
        <p:spPr>
          <a:xfrm>
            <a:off x="2916773" y="2953877"/>
            <a:ext cx="648587" cy="252017"/>
          </a:xfrm>
          <a:prstGeom prst="right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1" name="Flèche vers la droite 20">
            <a:extLst>
              <a:ext uri="{FF2B5EF4-FFF2-40B4-BE49-F238E27FC236}">
                <a16:creationId xmlns:a16="http://schemas.microsoft.com/office/drawing/2014/main" id="{3F401F25-F077-5C05-7A21-E7319339CB1B}"/>
              </a:ext>
            </a:extLst>
          </p:cNvPr>
          <p:cNvSpPr/>
          <p:nvPr/>
        </p:nvSpPr>
        <p:spPr>
          <a:xfrm>
            <a:off x="6973703" y="2953877"/>
            <a:ext cx="648587" cy="252017"/>
          </a:xfrm>
          <a:prstGeom prst="right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pic>
        <p:nvPicPr>
          <p:cNvPr id="23" name="Image 22" descr="Une image contenant texte, Police, capture d’écran, typographie&#10;&#10;Description générée automatiquement">
            <a:extLst>
              <a:ext uri="{FF2B5EF4-FFF2-40B4-BE49-F238E27FC236}">
                <a16:creationId xmlns:a16="http://schemas.microsoft.com/office/drawing/2014/main" id="{F6B8A30C-F735-61A8-3785-725F38D6761B}"/>
              </a:ext>
            </a:extLst>
          </p:cNvPr>
          <p:cNvPicPr>
            <a:picLocks noChangeAspect="1"/>
          </p:cNvPicPr>
          <p:nvPr/>
        </p:nvPicPr>
        <p:blipFill>
          <a:blip r:embed="rId3"/>
          <a:stretch>
            <a:fillRect/>
          </a:stretch>
        </p:blipFill>
        <p:spPr>
          <a:xfrm>
            <a:off x="4826491" y="4050163"/>
            <a:ext cx="980254" cy="1427555"/>
          </a:xfrm>
          <a:prstGeom prst="rect">
            <a:avLst/>
          </a:prstGeom>
          <a:effectLst>
            <a:outerShdw blurRad="50800" dist="38100" dir="2700000" algn="tl" rotWithShape="0">
              <a:prstClr val="black">
                <a:alpha val="40000"/>
              </a:prstClr>
            </a:outerShdw>
          </a:effectLst>
        </p:spPr>
      </p:pic>
      <p:pic>
        <p:nvPicPr>
          <p:cNvPr id="25" name="Image 24" descr="Une image contenant texte, capture d’écran, Police, conception&#10;&#10;Description générée automatiquement">
            <a:extLst>
              <a:ext uri="{FF2B5EF4-FFF2-40B4-BE49-F238E27FC236}">
                <a16:creationId xmlns:a16="http://schemas.microsoft.com/office/drawing/2014/main" id="{CA9DDE02-2B7B-F125-118E-2F616ECEA725}"/>
              </a:ext>
            </a:extLst>
          </p:cNvPr>
          <p:cNvPicPr>
            <a:picLocks noChangeAspect="1"/>
          </p:cNvPicPr>
          <p:nvPr/>
        </p:nvPicPr>
        <p:blipFill rotWithShape="1">
          <a:blip r:embed="rId4"/>
          <a:srcRect l="6165" t="2221" r="6764" b="83845"/>
          <a:stretch/>
        </p:blipFill>
        <p:spPr>
          <a:xfrm>
            <a:off x="4826490" y="3860836"/>
            <a:ext cx="980253" cy="199843"/>
          </a:xfrm>
          <a:prstGeom prst="rect">
            <a:avLst/>
          </a:prstGeom>
          <a:effectLst>
            <a:outerShdw blurRad="50800" dist="38100" dir="2700000" algn="tl" rotWithShape="0">
              <a:prstClr val="black">
                <a:alpha val="40000"/>
              </a:prstClr>
            </a:outerShdw>
          </a:effectLst>
        </p:spPr>
      </p:pic>
      <p:pic>
        <p:nvPicPr>
          <p:cNvPr id="27" name="Image 26" descr="Une image contenant capture d’écran, texte, Police, nombre&#10;&#10;Description générée automatiquement">
            <a:extLst>
              <a:ext uri="{FF2B5EF4-FFF2-40B4-BE49-F238E27FC236}">
                <a16:creationId xmlns:a16="http://schemas.microsoft.com/office/drawing/2014/main" id="{21A7813C-2E5F-46B8-4285-54B10E7651C5}"/>
              </a:ext>
            </a:extLst>
          </p:cNvPr>
          <p:cNvPicPr>
            <a:picLocks noChangeAspect="1"/>
          </p:cNvPicPr>
          <p:nvPr/>
        </p:nvPicPr>
        <p:blipFill>
          <a:blip r:embed="rId5"/>
          <a:stretch>
            <a:fillRect/>
          </a:stretch>
        </p:blipFill>
        <p:spPr>
          <a:xfrm>
            <a:off x="9272012" y="3852098"/>
            <a:ext cx="641825" cy="16164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8" name="Rectangle : coins arrondis 17">
            <a:extLst>
              <a:ext uri="{FF2B5EF4-FFF2-40B4-BE49-F238E27FC236}">
                <a16:creationId xmlns:a16="http://schemas.microsoft.com/office/drawing/2014/main" id="{E479E1B6-E219-3D66-E28D-B7D99ACC726E}"/>
              </a:ext>
            </a:extLst>
          </p:cNvPr>
          <p:cNvSpPr/>
          <p:nvPr/>
        </p:nvSpPr>
        <p:spPr>
          <a:xfrm>
            <a:off x="675861" y="4644296"/>
            <a:ext cx="4810539" cy="873628"/>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7" name="Rectangle : coins arrondis 16">
            <a:extLst>
              <a:ext uri="{FF2B5EF4-FFF2-40B4-BE49-F238E27FC236}">
                <a16:creationId xmlns:a16="http://schemas.microsoft.com/office/drawing/2014/main" id="{3E72655E-6EB4-D912-7A27-260240769DB6}"/>
              </a:ext>
            </a:extLst>
          </p:cNvPr>
          <p:cNvSpPr/>
          <p:nvPr/>
        </p:nvSpPr>
        <p:spPr>
          <a:xfrm>
            <a:off x="5982662" y="1453003"/>
            <a:ext cx="4810539" cy="1159107"/>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6" name="Rectangle : coins arrondis 15">
            <a:extLst>
              <a:ext uri="{FF2B5EF4-FFF2-40B4-BE49-F238E27FC236}">
                <a16:creationId xmlns:a16="http://schemas.microsoft.com/office/drawing/2014/main" id="{227A002F-3362-A316-F9C6-B4C853D80C0E}"/>
              </a:ext>
            </a:extLst>
          </p:cNvPr>
          <p:cNvSpPr/>
          <p:nvPr/>
        </p:nvSpPr>
        <p:spPr>
          <a:xfrm>
            <a:off x="675861" y="1453004"/>
            <a:ext cx="4810539" cy="1159107"/>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11</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1069"/>
            <a:ext cx="4583867" cy="4351338"/>
          </a:xfrm>
          <a:prstGeom prst="rect">
            <a:avLst/>
          </a:prstGeom>
        </p:spPr>
        <p:txBody>
          <a:bodyPr lIns="91440" tIns="45720" rIns="91440" bIns="45720" anchor="t"/>
          <a:lstStyle/>
          <a:p>
            <a:pPr marL="0" indent="0" algn="ctr">
              <a:lnSpc>
                <a:spcPct val="100000"/>
              </a:lnSpc>
              <a:spcBef>
                <a:spcPts val="1400"/>
              </a:spcBef>
              <a:buNone/>
            </a:pPr>
            <a:r>
              <a:rPr lang="en-US" sz="2200" dirty="0">
                <a:solidFill>
                  <a:schemeClr val="accent1">
                    <a:lumMod val="75000"/>
                  </a:schemeClr>
                </a:solidFill>
                <a:latin typeface="Abadi"/>
              </a:rPr>
              <a:t>Influence of Flight Number, Payload Mass, and Launch Site on successful/failing landings</a:t>
            </a:r>
            <a:endParaRPr lang="en-US" sz="1800" dirty="0">
              <a:solidFill>
                <a:schemeClr val="accent1">
                  <a:lumMod val="75000"/>
                </a:schemeClr>
              </a:solidFill>
              <a:latin typeface="Abadi"/>
            </a:endParaRPr>
          </a:p>
          <a:p>
            <a:pPr lvl="1">
              <a:lnSpc>
                <a:spcPct val="100000"/>
              </a:lnSpc>
              <a:spcBef>
                <a:spcPts val="1400"/>
              </a:spcBef>
            </a:pPr>
            <a:endParaRPr lang="en-US" sz="2200" dirty="0">
              <a:solidFill>
                <a:schemeClr val="accent1">
                  <a:lumMod val="75000"/>
                </a:schemeClr>
              </a:solidFill>
              <a:latin typeface="Abadi"/>
            </a:endParaRPr>
          </a:p>
          <a:p>
            <a:pPr lvl="1">
              <a:lnSpc>
                <a:spcPct val="100000"/>
              </a:lnSpc>
              <a:spcBef>
                <a:spcPts val="1400"/>
              </a:spcBef>
            </a:pPr>
            <a:endParaRPr lang="en-US" sz="2200" dirty="0">
              <a:solidFill>
                <a:schemeClr val="accent1">
                  <a:lumMod val="75000"/>
                </a:schemeClr>
              </a:solidFill>
              <a:latin typeface="Abadi"/>
            </a:endParaRPr>
          </a:p>
          <a:p>
            <a:pPr marL="457200" lvl="1" indent="0">
              <a:lnSpc>
                <a:spcPct val="100000"/>
              </a:lnSpc>
              <a:spcBef>
                <a:spcPts val="1400"/>
              </a:spcBef>
              <a:buNone/>
            </a:pPr>
            <a:endParaRPr lang="en-US" sz="2200" dirty="0">
              <a:solidFill>
                <a:schemeClr val="accent1">
                  <a:lumMod val="75000"/>
                </a:schemeClr>
              </a:solidFill>
              <a:latin typeface="Abadi"/>
            </a:endParaRPr>
          </a:p>
          <a:p>
            <a:pPr marL="457200" lvl="1" indent="0">
              <a:lnSpc>
                <a:spcPct val="100000"/>
              </a:lnSpc>
              <a:spcBef>
                <a:spcPts val="1400"/>
              </a:spcBef>
              <a:buNone/>
            </a:pPr>
            <a:endParaRPr lang="en-US" sz="2200" dirty="0">
              <a:solidFill>
                <a:schemeClr val="accent1">
                  <a:lumMod val="75000"/>
                </a:schemeClr>
              </a:solidFill>
              <a:latin typeface="Abadi"/>
            </a:endParaRPr>
          </a:p>
          <a:p>
            <a:pPr marL="0" indent="0" algn="ctr">
              <a:lnSpc>
                <a:spcPct val="100000"/>
              </a:lnSpc>
              <a:spcBef>
                <a:spcPts val="1400"/>
              </a:spcBef>
              <a:buNone/>
            </a:pPr>
            <a:r>
              <a:rPr lang="en-US" sz="2200" dirty="0">
                <a:solidFill>
                  <a:schemeClr val="accent1">
                    <a:lumMod val="75000"/>
                  </a:schemeClr>
                </a:solidFill>
                <a:latin typeface="Abadi"/>
              </a:rPr>
              <a:t>Evolution of landings’ success rate from 2010 to 2020</a:t>
            </a:r>
            <a:endParaRPr lang="en-US" sz="1800" dirty="0">
              <a:solidFill>
                <a:schemeClr val="accent1">
                  <a:lumMod val="75000"/>
                </a:schemeClr>
              </a:solidFill>
              <a:latin typeface="Abadi"/>
            </a:endParaRPr>
          </a:p>
          <a:p>
            <a:pPr lvl="1">
              <a:lnSpc>
                <a:spcPct val="100000"/>
              </a:lnSpc>
              <a:spcBef>
                <a:spcPts val="1400"/>
              </a:spcBef>
            </a:pPr>
            <a:endParaRPr lang="en-US" sz="18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marL="0" indent="0">
              <a:lnSpc>
                <a:spcPct val="100000"/>
              </a:lnSpc>
              <a:spcBef>
                <a:spcPts val="1400"/>
              </a:spcBef>
              <a:buNone/>
            </a:pPr>
            <a:endParaRPr lang="en-US" sz="2200" dirty="0">
              <a:solidFill>
                <a:schemeClr val="accent1">
                  <a:lumMod val="75000"/>
                </a:schemeClr>
              </a:solidFill>
              <a:latin typeface="Abadi"/>
            </a:endParaRPr>
          </a:p>
          <a:p>
            <a:pPr>
              <a:lnSpc>
                <a:spcPct val="100000"/>
              </a:lnSpc>
              <a:spcBef>
                <a:spcPts val="1400"/>
              </a:spcBef>
            </a:pPr>
            <a:r>
              <a:rPr lang="en-US" sz="2200" dirty="0">
                <a:solidFill>
                  <a:schemeClr val="accent1">
                    <a:lumMod val="75000"/>
                  </a:schemeClr>
                </a:solidFill>
                <a:latin typeface="Abadi" panose="020B0604020104020204" pitchFamily="34" charset="0"/>
              </a:rPr>
              <a:t>Add the GitHub URL of your completed EDA with data visualization notebook, as an external reference and peer-review purpose</a:t>
            </a:r>
          </a:p>
          <a:p>
            <a:endParaRPr lang="en-US" dirty="0">
              <a:solidFill>
                <a:schemeClr val="accent1">
                  <a:lumMod val="75000"/>
                </a:schemeClr>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EDA with Data Visualization</a:t>
            </a:r>
          </a:p>
        </p:txBody>
      </p:sp>
      <p:sp>
        <p:nvSpPr>
          <p:cNvPr id="6" name="ZoneTexte 5">
            <a:extLst>
              <a:ext uri="{FF2B5EF4-FFF2-40B4-BE49-F238E27FC236}">
                <a16:creationId xmlns:a16="http://schemas.microsoft.com/office/drawing/2014/main" id="{6EAD2B4A-D476-A4AB-8E2B-036A5C8FBE7B}"/>
              </a:ext>
            </a:extLst>
          </p:cNvPr>
          <p:cNvSpPr txBox="1"/>
          <p:nvPr/>
        </p:nvSpPr>
        <p:spPr>
          <a:xfrm>
            <a:off x="6096000" y="4871593"/>
            <a:ext cx="6096000" cy="646331"/>
          </a:xfrm>
          <a:prstGeom prst="rect">
            <a:avLst/>
          </a:prstGeom>
          <a:noFill/>
        </p:spPr>
        <p:txBody>
          <a:bodyPr wrap="square">
            <a:spAutoFit/>
          </a:bodyPr>
          <a:lstStyle/>
          <a:p>
            <a:r>
              <a:rPr lang="en-US" sz="1800" dirty="0">
                <a:solidFill>
                  <a:srgbClr val="FF0000"/>
                </a:solidFill>
                <a:latin typeface="Abadi" panose="020B0604020104020204" pitchFamily="34" charset="0"/>
              </a:rPr>
              <a:t>Add the GitHub URL of your completed data wrangling related notebooks</a:t>
            </a:r>
            <a:endParaRPr lang="en-US" dirty="0">
              <a:solidFill>
                <a:srgbClr val="FF0000"/>
              </a:solidFill>
            </a:endParaRPr>
          </a:p>
        </p:txBody>
      </p:sp>
      <p:sp>
        <p:nvSpPr>
          <p:cNvPr id="7" name="Content Placeholder 4">
            <a:extLst>
              <a:ext uri="{FF2B5EF4-FFF2-40B4-BE49-F238E27FC236}">
                <a16:creationId xmlns:a16="http://schemas.microsoft.com/office/drawing/2014/main" id="{A841B4AD-01BD-5E99-B406-85A823765B05}"/>
              </a:ext>
            </a:extLst>
          </p:cNvPr>
          <p:cNvSpPr txBox="1">
            <a:spLocks/>
          </p:cNvSpPr>
          <p:nvPr/>
        </p:nvSpPr>
        <p:spPr>
          <a:xfrm>
            <a:off x="6096000" y="1481070"/>
            <a:ext cx="4583867" cy="12886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1">
                    <a:lumMod val="75000"/>
                  </a:schemeClr>
                </a:solidFill>
                <a:latin typeface="Abadi"/>
              </a:rPr>
              <a:t>Influence of Orbit Type, Flight Number and Payload Mass on successful/failing landings</a:t>
            </a:r>
            <a:endParaRPr lang="en-US" sz="1800" dirty="0">
              <a:solidFill>
                <a:schemeClr val="accent1">
                  <a:lumMod val="75000"/>
                </a:schemeClr>
              </a:solidFill>
              <a:latin typeface="Abadi"/>
            </a:endParaRPr>
          </a:p>
          <a:p>
            <a:pPr marL="457200" lvl="1" indent="0">
              <a:lnSpc>
                <a:spcPct val="100000"/>
              </a:lnSpc>
              <a:spcBef>
                <a:spcPts val="1400"/>
              </a:spcBef>
              <a:buNone/>
            </a:pPr>
            <a:endParaRPr lang="en-US" sz="1800" dirty="0">
              <a:solidFill>
                <a:schemeClr val="accent1">
                  <a:lumMod val="75000"/>
                </a:schemeClr>
              </a:solidFill>
              <a:latin typeface="Abadi"/>
            </a:endParaRPr>
          </a:p>
        </p:txBody>
      </p:sp>
      <p:grpSp>
        <p:nvGrpSpPr>
          <p:cNvPr id="10" name="Groupe 9">
            <a:extLst>
              <a:ext uri="{FF2B5EF4-FFF2-40B4-BE49-F238E27FC236}">
                <a16:creationId xmlns:a16="http://schemas.microsoft.com/office/drawing/2014/main" id="{447FAA2F-53B7-EBE1-CFE8-A65BCE8B3255}"/>
              </a:ext>
            </a:extLst>
          </p:cNvPr>
          <p:cNvGrpSpPr/>
          <p:nvPr/>
        </p:nvGrpSpPr>
        <p:grpSpPr>
          <a:xfrm>
            <a:off x="993913" y="2769705"/>
            <a:ext cx="4359965" cy="1716996"/>
            <a:chOff x="854764" y="2491704"/>
            <a:chExt cx="4359965" cy="1716996"/>
          </a:xfrm>
        </p:grpSpPr>
        <p:sp>
          <p:nvSpPr>
            <p:cNvPr id="8" name="Rectangle : coins arrondis 7">
              <a:extLst>
                <a:ext uri="{FF2B5EF4-FFF2-40B4-BE49-F238E27FC236}">
                  <a16:creationId xmlns:a16="http://schemas.microsoft.com/office/drawing/2014/main" id="{45408F71-FF20-2407-7712-B2D0DBFB5D5A}"/>
                </a:ext>
              </a:extLst>
            </p:cNvPr>
            <p:cNvSpPr/>
            <p:nvPr/>
          </p:nvSpPr>
          <p:spPr>
            <a:xfrm>
              <a:off x="854764" y="2491704"/>
              <a:ext cx="4161183" cy="1559402"/>
            </a:xfrm>
            <a:prstGeom prst="round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9" name="ZoneTexte 8">
              <a:extLst>
                <a:ext uri="{FF2B5EF4-FFF2-40B4-BE49-F238E27FC236}">
                  <a16:creationId xmlns:a16="http://schemas.microsoft.com/office/drawing/2014/main" id="{5BAB145B-B0BA-18FB-4109-2E44E90B59E2}"/>
                </a:ext>
              </a:extLst>
            </p:cNvPr>
            <p:cNvSpPr txBox="1"/>
            <p:nvPr/>
          </p:nvSpPr>
          <p:spPr>
            <a:xfrm>
              <a:off x="1146312" y="2649299"/>
              <a:ext cx="4068417" cy="1559401"/>
            </a:xfrm>
            <a:prstGeom prst="rect">
              <a:avLst/>
            </a:prstGeom>
            <a:noFill/>
          </p:spPr>
          <p:txBody>
            <a:bodyPr wrap="square" rtlCol="0">
              <a:spAutoFit/>
            </a:bodyPr>
            <a:lstStyle/>
            <a:p>
              <a:pPr>
                <a:spcBef>
                  <a:spcPts val="1400"/>
                </a:spcBef>
              </a:pPr>
              <a:r>
                <a:rPr lang="en-US" dirty="0">
                  <a:solidFill>
                    <a:schemeClr val="accent1">
                      <a:lumMod val="75000"/>
                    </a:schemeClr>
                  </a:solidFill>
                  <a:latin typeface="Abadi"/>
                </a:rPr>
                <a:t>Payload Mass (kg) vs Flight Number</a:t>
              </a:r>
            </a:p>
            <a:p>
              <a:pPr>
                <a:spcBef>
                  <a:spcPts val="1400"/>
                </a:spcBef>
              </a:pPr>
              <a:r>
                <a:rPr lang="en-US" dirty="0">
                  <a:solidFill>
                    <a:schemeClr val="accent1">
                      <a:lumMod val="75000"/>
                    </a:schemeClr>
                  </a:solidFill>
                  <a:latin typeface="Abadi"/>
                </a:rPr>
                <a:t>Launch Site vs Flight Number</a:t>
              </a:r>
            </a:p>
            <a:p>
              <a:pPr>
                <a:spcBef>
                  <a:spcPts val="1400"/>
                </a:spcBef>
              </a:pPr>
              <a:r>
                <a:rPr lang="en-US" dirty="0">
                  <a:solidFill>
                    <a:schemeClr val="accent1">
                      <a:lumMod val="75000"/>
                    </a:schemeClr>
                  </a:solidFill>
                  <a:latin typeface="Abadi"/>
                </a:rPr>
                <a:t>Launch Site vs Payload Mass (kg)</a:t>
              </a:r>
            </a:p>
            <a:p>
              <a:endParaRPr lang="en-GB" dirty="0">
                <a:solidFill>
                  <a:schemeClr val="accent1">
                    <a:lumMod val="75000"/>
                  </a:schemeClr>
                </a:solidFill>
              </a:endParaRPr>
            </a:p>
          </p:txBody>
        </p:sp>
      </p:grpSp>
      <p:grpSp>
        <p:nvGrpSpPr>
          <p:cNvPr id="13" name="Groupe 12">
            <a:extLst>
              <a:ext uri="{FF2B5EF4-FFF2-40B4-BE49-F238E27FC236}">
                <a16:creationId xmlns:a16="http://schemas.microsoft.com/office/drawing/2014/main" id="{FC230B5E-4B07-6C8C-46DA-03C2F5ADBD2A}"/>
              </a:ext>
            </a:extLst>
          </p:cNvPr>
          <p:cNvGrpSpPr/>
          <p:nvPr/>
        </p:nvGrpSpPr>
        <p:grpSpPr>
          <a:xfrm>
            <a:off x="6353724" y="2769705"/>
            <a:ext cx="4068417" cy="1716996"/>
            <a:chOff x="6400107" y="2769705"/>
            <a:chExt cx="4068417" cy="1716996"/>
          </a:xfrm>
        </p:grpSpPr>
        <p:sp>
          <p:nvSpPr>
            <p:cNvPr id="11" name="Rectangle : coins arrondis 10">
              <a:extLst>
                <a:ext uri="{FF2B5EF4-FFF2-40B4-BE49-F238E27FC236}">
                  <a16:creationId xmlns:a16="http://schemas.microsoft.com/office/drawing/2014/main" id="{38BCC425-D4B6-93A1-3C7B-F4C5BA758770}"/>
                </a:ext>
              </a:extLst>
            </p:cNvPr>
            <p:cNvSpPr/>
            <p:nvPr/>
          </p:nvSpPr>
          <p:spPr>
            <a:xfrm>
              <a:off x="6400107" y="2769705"/>
              <a:ext cx="4068417" cy="1559402"/>
            </a:xfrm>
            <a:prstGeom prst="round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2" name="ZoneTexte 11">
              <a:extLst>
                <a:ext uri="{FF2B5EF4-FFF2-40B4-BE49-F238E27FC236}">
                  <a16:creationId xmlns:a16="http://schemas.microsoft.com/office/drawing/2014/main" id="{6705CEA9-31DF-6F29-5F6F-1E28BDF73023}"/>
                </a:ext>
              </a:extLst>
            </p:cNvPr>
            <p:cNvSpPr txBox="1"/>
            <p:nvPr/>
          </p:nvSpPr>
          <p:spPr>
            <a:xfrm>
              <a:off x="6783727" y="2927300"/>
              <a:ext cx="3644348" cy="1559401"/>
            </a:xfrm>
            <a:prstGeom prst="rect">
              <a:avLst/>
            </a:prstGeom>
            <a:noFill/>
          </p:spPr>
          <p:txBody>
            <a:bodyPr wrap="square" rtlCol="0">
              <a:spAutoFit/>
            </a:bodyPr>
            <a:lstStyle/>
            <a:p>
              <a:pPr>
                <a:lnSpc>
                  <a:spcPct val="100000"/>
                </a:lnSpc>
                <a:spcBef>
                  <a:spcPts val="1400"/>
                </a:spcBef>
              </a:pPr>
              <a:r>
                <a:rPr lang="en-US" sz="1800" dirty="0">
                  <a:solidFill>
                    <a:schemeClr val="accent1">
                      <a:lumMod val="75000"/>
                    </a:schemeClr>
                  </a:solidFill>
                  <a:latin typeface="Abadi"/>
                </a:rPr>
                <a:t>Success Rate vs Orbit Type</a:t>
              </a:r>
            </a:p>
            <a:p>
              <a:pPr>
                <a:lnSpc>
                  <a:spcPct val="100000"/>
                </a:lnSpc>
                <a:spcBef>
                  <a:spcPts val="1400"/>
                </a:spcBef>
              </a:pPr>
              <a:r>
                <a:rPr lang="en-US" sz="1800" dirty="0">
                  <a:solidFill>
                    <a:schemeClr val="accent1">
                      <a:lumMod val="75000"/>
                    </a:schemeClr>
                  </a:solidFill>
                  <a:latin typeface="Abadi"/>
                </a:rPr>
                <a:t>Orbit Type vs Flight Number</a:t>
              </a:r>
            </a:p>
            <a:p>
              <a:pPr>
                <a:lnSpc>
                  <a:spcPct val="100000"/>
                </a:lnSpc>
                <a:spcBef>
                  <a:spcPts val="1400"/>
                </a:spcBef>
              </a:pPr>
              <a:r>
                <a:rPr lang="en-US" sz="1800" dirty="0">
                  <a:solidFill>
                    <a:schemeClr val="accent1">
                      <a:lumMod val="75000"/>
                    </a:schemeClr>
                  </a:solidFill>
                  <a:latin typeface="Abadi"/>
                </a:rPr>
                <a:t>Orbit Type vs Payload Mass (kg)</a:t>
              </a:r>
            </a:p>
            <a:p>
              <a:endParaRPr lang="en-GB" dirty="0">
                <a:solidFill>
                  <a:schemeClr val="accent1">
                    <a:lumMod val="75000"/>
                  </a:schemeClr>
                </a:solidFill>
              </a:endParaRPr>
            </a:p>
          </p:txBody>
        </p:sp>
      </p:grpSp>
      <p:sp>
        <p:nvSpPr>
          <p:cNvPr id="14" name="Rectangle : coins arrondis 13">
            <a:extLst>
              <a:ext uri="{FF2B5EF4-FFF2-40B4-BE49-F238E27FC236}">
                <a16:creationId xmlns:a16="http://schemas.microsoft.com/office/drawing/2014/main" id="{16141C03-14E9-0A92-B592-30E754F57896}"/>
              </a:ext>
            </a:extLst>
          </p:cNvPr>
          <p:cNvSpPr/>
          <p:nvPr/>
        </p:nvSpPr>
        <p:spPr>
          <a:xfrm>
            <a:off x="1571074" y="5677558"/>
            <a:ext cx="2981739" cy="779701"/>
          </a:xfrm>
          <a:prstGeom prst="round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5" name="ZoneTexte 14">
            <a:extLst>
              <a:ext uri="{FF2B5EF4-FFF2-40B4-BE49-F238E27FC236}">
                <a16:creationId xmlns:a16="http://schemas.microsoft.com/office/drawing/2014/main" id="{2B461ABD-63AB-9D3A-8985-010333BD891A}"/>
              </a:ext>
            </a:extLst>
          </p:cNvPr>
          <p:cNvSpPr txBox="1"/>
          <p:nvPr/>
        </p:nvSpPr>
        <p:spPr>
          <a:xfrm>
            <a:off x="1911625" y="5882742"/>
            <a:ext cx="2325757" cy="369332"/>
          </a:xfrm>
          <a:prstGeom prst="rect">
            <a:avLst/>
          </a:prstGeom>
          <a:noFill/>
        </p:spPr>
        <p:txBody>
          <a:bodyPr wrap="square" rtlCol="0">
            <a:spAutoFit/>
          </a:bodyPr>
          <a:lstStyle/>
          <a:p>
            <a:r>
              <a:rPr lang="en-US" sz="1800" dirty="0">
                <a:solidFill>
                  <a:schemeClr val="accent1">
                    <a:lumMod val="75000"/>
                  </a:schemeClr>
                </a:solidFill>
                <a:latin typeface="Abadi"/>
              </a:rPr>
              <a:t>Success Rate vs Year</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12</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1532"/>
            <a:ext cx="10515600" cy="4351338"/>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1">
                    <a:lumMod val="75000"/>
                  </a:schemeClr>
                </a:solidFill>
                <a:latin typeface="Abadi" panose="020B0604020104020204" pitchFamily="34" charset="0"/>
              </a:rPr>
              <a:t>Summary of the SQL queries</a:t>
            </a:r>
          </a:p>
          <a:p>
            <a:pPr>
              <a:lnSpc>
                <a:spcPct val="100000"/>
              </a:lnSpc>
              <a:spcBef>
                <a:spcPts val="1400"/>
              </a:spcBef>
            </a:pPr>
            <a:r>
              <a:rPr lang="fr-FR" sz="1200" dirty="0">
                <a:solidFill>
                  <a:schemeClr val="accent1">
                    <a:lumMod val="75000"/>
                  </a:schemeClr>
                </a:solidFill>
                <a:effectLst/>
                <a:latin typeface="Abadi" panose="020B0604020104020204" pitchFamily="34" charset="0"/>
              </a:rPr>
              <a:t>Display the </a:t>
            </a:r>
            <a:r>
              <a:rPr lang="fr-FR" sz="1200" dirty="0" err="1">
                <a:solidFill>
                  <a:schemeClr val="accent1">
                    <a:lumMod val="75000"/>
                  </a:schemeClr>
                </a:solidFill>
                <a:effectLst/>
                <a:latin typeface="Abadi" panose="020B0604020104020204" pitchFamily="34" charset="0"/>
              </a:rPr>
              <a:t>names</a:t>
            </a:r>
            <a:r>
              <a:rPr lang="fr-FR" sz="1200" dirty="0">
                <a:solidFill>
                  <a:schemeClr val="accent1">
                    <a:lumMod val="75000"/>
                  </a:schemeClr>
                </a:solidFill>
                <a:effectLst/>
                <a:latin typeface="Abadi" panose="020B0604020104020204" pitchFamily="34" charset="0"/>
              </a:rPr>
              <a:t> of the unique launch sites in the </a:t>
            </a:r>
            <a:r>
              <a:rPr lang="fr-FR" sz="1200" dirty="0" err="1">
                <a:solidFill>
                  <a:schemeClr val="accent1">
                    <a:lumMod val="75000"/>
                  </a:schemeClr>
                </a:solidFill>
                <a:effectLst/>
                <a:latin typeface="Abadi" panose="020B0604020104020204" pitchFamily="34" charset="0"/>
              </a:rPr>
              <a:t>space</a:t>
            </a:r>
            <a:r>
              <a:rPr lang="fr-FR" sz="1200" dirty="0">
                <a:solidFill>
                  <a:schemeClr val="accent1">
                    <a:lumMod val="75000"/>
                  </a:schemeClr>
                </a:solidFill>
                <a:effectLst/>
                <a:latin typeface="Abadi" panose="020B0604020104020204" pitchFamily="34" charset="0"/>
              </a:rPr>
              <a:t> mission</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Display 5 records </a:t>
            </a:r>
            <a:r>
              <a:rPr lang="fr-FR" sz="1200" dirty="0" err="1">
                <a:solidFill>
                  <a:schemeClr val="accent1">
                    <a:lumMod val="75000"/>
                  </a:schemeClr>
                </a:solidFill>
                <a:effectLst/>
                <a:latin typeface="Abadi" panose="020B0604020104020204" pitchFamily="34" charset="0"/>
              </a:rPr>
              <a:t>where</a:t>
            </a:r>
            <a:r>
              <a:rPr lang="fr-FR" sz="1200" dirty="0">
                <a:solidFill>
                  <a:schemeClr val="accent1">
                    <a:lumMod val="75000"/>
                  </a:schemeClr>
                </a:solidFill>
                <a:effectLst/>
                <a:latin typeface="Abadi" panose="020B0604020104020204" pitchFamily="34" charset="0"/>
              </a:rPr>
              <a:t> launch sites </a:t>
            </a:r>
            <a:r>
              <a:rPr lang="fr-FR" sz="1200" dirty="0" err="1">
                <a:solidFill>
                  <a:schemeClr val="accent1">
                    <a:lumMod val="75000"/>
                  </a:schemeClr>
                </a:solidFill>
                <a:effectLst/>
                <a:latin typeface="Abadi" panose="020B0604020104020204" pitchFamily="34" charset="0"/>
              </a:rPr>
              <a:t>begin</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with</a:t>
            </a:r>
            <a:r>
              <a:rPr lang="fr-FR" sz="1200" dirty="0">
                <a:solidFill>
                  <a:schemeClr val="accent1">
                    <a:lumMod val="75000"/>
                  </a:schemeClr>
                </a:solidFill>
                <a:effectLst/>
                <a:latin typeface="Abadi" panose="020B0604020104020204" pitchFamily="34" charset="0"/>
              </a:rPr>
              <a:t> the string 'CCA' </a:t>
            </a:r>
            <a:endParaRPr lang="en-US" sz="1200" dirty="0">
              <a:solidFill>
                <a:schemeClr val="accent1">
                  <a:lumMod val="75000"/>
                </a:schemeClr>
              </a:solidFill>
              <a:latin typeface="Abadi" panose="020B0604020104020204" pitchFamily="34" charset="0"/>
            </a:endParaRPr>
          </a:p>
          <a:p>
            <a:r>
              <a:rPr lang="fr-FR" sz="1200" dirty="0">
                <a:solidFill>
                  <a:schemeClr val="accent1">
                    <a:lumMod val="75000"/>
                  </a:schemeClr>
                </a:solidFill>
                <a:effectLst/>
                <a:latin typeface="Abadi" panose="020B0604020104020204" pitchFamily="34" charset="0"/>
              </a:rPr>
              <a:t>Display the total </a:t>
            </a:r>
            <a:r>
              <a:rPr lang="fr-FR" sz="1200" dirty="0" err="1">
                <a:solidFill>
                  <a:schemeClr val="accent1">
                    <a:lumMod val="75000"/>
                  </a:schemeClr>
                </a:solidFill>
                <a:effectLst/>
                <a:latin typeface="Abadi" panose="020B0604020104020204" pitchFamily="34" charset="0"/>
              </a:rPr>
              <a:t>payload</a:t>
            </a:r>
            <a:r>
              <a:rPr lang="fr-FR" sz="1200" dirty="0">
                <a:solidFill>
                  <a:schemeClr val="accent1">
                    <a:lumMod val="75000"/>
                  </a:schemeClr>
                </a:solidFill>
                <a:effectLst/>
                <a:latin typeface="Abadi" panose="020B0604020104020204" pitchFamily="34" charset="0"/>
              </a:rPr>
              <a:t> mass </a:t>
            </a:r>
            <a:r>
              <a:rPr lang="fr-FR" sz="1200" dirty="0" err="1">
                <a:solidFill>
                  <a:schemeClr val="accent1">
                    <a:lumMod val="75000"/>
                  </a:schemeClr>
                </a:solidFill>
                <a:effectLst/>
                <a:latin typeface="Abadi" panose="020B0604020104020204" pitchFamily="34" charset="0"/>
              </a:rPr>
              <a:t>carried</a:t>
            </a:r>
            <a:r>
              <a:rPr lang="fr-FR" sz="1200" dirty="0">
                <a:solidFill>
                  <a:schemeClr val="accent1">
                    <a:lumMod val="75000"/>
                  </a:schemeClr>
                </a:solidFill>
                <a:effectLst/>
                <a:latin typeface="Abadi" panose="020B0604020104020204" pitchFamily="34" charset="0"/>
              </a:rPr>
              <a:t> by boosters </a:t>
            </a:r>
            <a:r>
              <a:rPr lang="fr-FR" sz="1200" dirty="0" err="1">
                <a:solidFill>
                  <a:schemeClr val="accent1">
                    <a:lumMod val="75000"/>
                  </a:schemeClr>
                </a:solidFill>
                <a:effectLst/>
                <a:latin typeface="Abadi" panose="020B0604020104020204" pitchFamily="34" charset="0"/>
              </a:rPr>
              <a:t>launched</a:t>
            </a:r>
            <a:r>
              <a:rPr lang="fr-FR" sz="1200" dirty="0">
                <a:solidFill>
                  <a:schemeClr val="accent1">
                    <a:lumMod val="75000"/>
                  </a:schemeClr>
                </a:solidFill>
                <a:effectLst/>
                <a:latin typeface="Abadi" panose="020B0604020104020204" pitchFamily="34" charset="0"/>
              </a:rPr>
              <a:t> by NASA (CRS)</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Display </a:t>
            </a:r>
            <a:r>
              <a:rPr lang="fr-FR" sz="1200" dirty="0" err="1">
                <a:solidFill>
                  <a:schemeClr val="accent1">
                    <a:lumMod val="75000"/>
                  </a:schemeClr>
                </a:solidFill>
                <a:effectLst/>
                <a:latin typeface="Abadi" panose="020B0604020104020204" pitchFamily="34" charset="0"/>
              </a:rPr>
              <a:t>average</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payload</a:t>
            </a:r>
            <a:r>
              <a:rPr lang="fr-FR" sz="1200" dirty="0">
                <a:solidFill>
                  <a:schemeClr val="accent1">
                    <a:lumMod val="75000"/>
                  </a:schemeClr>
                </a:solidFill>
                <a:effectLst/>
                <a:latin typeface="Abadi" panose="020B0604020104020204" pitchFamily="34" charset="0"/>
              </a:rPr>
              <a:t> mass </a:t>
            </a:r>
            <a:r>
              <a:rPr lang="fr-FR" sz="1200" dirty="0" err="1">
                <a:solidFill>
                  <a:schemeClr val="accent1">
                    <a:lumMod val="75000"/>
                  </a:schemeClr>
                </a:solidFill>
                <a:effectLst/>
                <a:latin typeface="Abadi" panose="020B0604020104020204" pitchFamily="34" charset="0"/>
              </a:rPr>
              <a:t>carried</a:t>
            </a:r>
            <a:r>
              <a:rPr lang="fr-FR" sz="1200" dirty="0">
                <a:solidFill>
                  <a:schemeClr val="accent1">
                    <a:lumMod val="75000"/>
                  </a:schemeClr>
                </a:solidFill>
                <a:effectLst/>
                <a:latin typeface="Abadi" panose="020B0604020104020204" pitchFamily="34" charset="0"/>
              </a:rPr>
              <a:t> by booster version F9 v1.1</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List the date </a:t>
            </a:r>
            <a:r>
              <a:rPr lang="fr-FR" sz="1200" dirty="0" err="1">
                <a:solidFill>
                  <a:schemeClr val="accent1">
                    <a:lumMod val="75000"/>
                  </a:schemeClr>
                </a:solidFill>
                <a:effectLst/>
                <a:latin typeface="Abadi" panose="020B0604020104020204" pitchFamily="34" charset="0"/>
              </a:rPr>
              <a:t>when</a:t>
            </a:r>
            <a:r>
              <a:rPr lang="fr-FR" sz="1200" dirty="0">
                <a:solidFill>
                  <a:schemeClr val="accent1">
                    <a:lumMod val="75000"/>
                  </a:schemeClr>
                </a:solidFill>
                <a:effectLst/>
                <a:latin typeface="Abadi" panose="020B0604020104020204" pitchFamily="34" charset="0"/>
              </a:rPr>
              <a:t> the first </a:t>
            </a:r>
            <a:r>
              <a:rPr lang="fr-FR" sz="1200" dirty="0" err="1">
                <a:solidFill>
                  <a:schemeClr val="accent1">
                    <a:lumMod val="75000"/>
                  </a:schemeClr>
                </a:solidFill>
                <a:effectLst/>
                <a:latin typeface="Abadi" panose="020B0604020104020204" pitchFamily="34" charset="0"/>
              </a:rPr>
              <a:t>succesful</a:t>
            </a:r>
            <a:r>
              <a:rPr lang="fr-FR" sz="1200" dirty="0">
                <a:solidFill>
                  <a:schemeClr val="accent1">
                    <a:lumMod val="75000"/>
                  </a:schemeClr>
                </a:solidFill>
                <a:effectLst/>
                <a:latin typeface="Abadi" panose="020B0604020104020204" pitchFamily="34" charset="0"/>
              </a:rPr>
              <a:t> landing </a:t>
            </a:r>
            <a:r>
              <a:rPr lang="fr-FR" sz="1200" dirty="0" err="1">
                <a:solidFill>
                  <a:schemeClr val="accent1">
                    <a:lumMod val="75000"/>
                  </a:schemeClr>
                </a:solidFill>
                <a:effectLst/>
                <a:latin typeface="Abadi" panose="020B0604020104020204" pitchFamily="34" charset="0"/>
              </a:rPr>
              <a:t>outcome</a:t>
            </a:r>
            <a:r>
              <a:rPr lang="fr-FR" sz="1200" dirty="0">
                <a:solidFill>
                  <a:schemeClr val="accent1">
                    <a:lumMod val="75000"/>
                  </a:schemeClr>
                </a:solidFill>
                <a:effectLst/>
                <a:latin typeface="Abadi" panose="020B0604020104020204" pitchFamily="34" charset="0"/>
              </a:rPr>
              <a:t> in </a:t>
            </a:r>
            <a:r>
              <a:rPr lang="fr-FR" sz="1200" dirty="0" err="1">
                <a:solidFill>
                  <a:schemeClr val="accent1">
                    <a:lumMod val="75000"/>
                  </a:schemeClr>
                </a:solidFill>
                <a:effectLst/>
                <a:latin typeface="Abadi" panose="020B0604020104020204" pitchFamily="34" charset="0"/>
              </a:rPr>
              <a:t>ground</a:t>
            </a:r>
            <a:r>
              <a:rPr lang="fr-FR" sz="1200" dirty="0">
                <a:solidFill>
                  <a:schemeClr val="accent1">
                    <a:lumMod val="75000"/>
                  </a:schemeClr>
                </a:solidFill>
                <a:effectLst/>
                <a:latin typeface="Abadi" panose="020B0604020104020204" pitchFamily="34" charset="0"/>
              </a:rPr>
              <a:t> pad </a:t>
            </a:r>
            <a:r>
              <a:rPr lang="fr-FR" sz="1200" dirty="0" err="1">
                <a:solidFill>
                  <a:schemeClr val="accent1">
                    <a:lumMod val="75000"/>
                  </a:schemeClr>
                </a:solidFill>
                <a:effectLst/>
                <a:latin typeface="Abadi" panose="020B0604020104020204" pitchFamily="34" charset="0"/>
              </a:rPr>
              <a:t>was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acheived</a:t>
            </a:r>
            <a:r>
              <a:rPr lang="fr-FR" sz="1200" dirty="0">
                <a:solidFill>
                  <a:schemeClr val="accent1">
                    <a:lumMod val="75000"/>
                  </a:schemeClr>
                </a:solidFill>
                <a:effectLst/>
                <a:latin typeface="Abadi" panose="020B0604020104020204" pitchFamily="34" charset="0"/>
              </a:rPr>
              <a:t>.</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List the </a:t>
            </a:r>
            <a:r>
              <a:rPr lang="fr-FR" sz="1200" dirty="0" err="1">
                <a:solidFill>
                  <a:schemeClr val="accent1">
                    <a:lumMod val="75000"/>
                  </a:schemeClr>
                </a:solidFill>
                <a:effectLst/>
                <a:latin typeface="Abadi" panose="020B0604020104020204" pitchFamily="34" charset="0"/>
              </a:rPr>
              <a:t>names</a:t>
            </a:r>
            <a:r>
              <a:rPr lang="fr-FR" sz="1200" dirty="0">
                <a:solidFill>
                  <a:schemeClr val="accent1">
                    <a:lumMod val="75000"/>
                  </a:schemeClr>
                </a:solidFill>
                <a:effectLst/>
                <a:latin typeface="Abadi" panose="020B0604020104020204" pitchFamily="34" charset="0"/>
              </a:rPr>
              <a:t> of the boosters </a:t>
            </a:r>
            <a:r>
              <a:rPr lang="fr-FR" sz="1200" dirty="0" err="1">
                <a:solidFill>
                  <a:schemeClr val="accent1">
                    <a:lumMod val="75000"/>
                  </a:schemeClr>
                </a:solidFill>
                <a:effectLst/>
                <a:latin typeface="Abadi" panose="020B0604020104020204" pitchFamily="34" charset="0"/>
              </a:rPr>
              <a:t>which</a:t>
            </a:r>
            <a:r>
              <a:rPr lang="fr-FR" sz="1200" dirty="0">
                <a:solidFill>
                  <a:schemeClr val="accent1">
                    <a:lumMod val="75000"/>
                  </a:schemeClr>
                </a:solidFill>
                <a:effectLst/>
                <a:latin typeface="Abadi" panose="020B0604020104020204" pitchFamily="34" charset="0"/>
              </a:rPr>
              <a:t> have </a:t>
            </a:r>
            <a:r>
              <a:rPr lang="fr-FR" sz="1200" dirty="0" err="1">
                <a:solidFill>
                  <a:schemeClr val="accent1">
                    <a:lumMod val="75000"/>
                  </a:schemeClr>
                </a:solidFill>
                <a:effectLst/>
                <a:latin typeface="Abadi" panose="020B0604020104020204" pitchFamily="34" charset="0"/>
              </a:rPr>
              <a:t>success</a:t>
            </a:r>
            <a:r>
              <a:rPr lang="fr-FR" sz="1200" dirty="0">
                <a:solidFill>
                  <a:schemeClr val="accent1">
                    <a:lumMod val="75000"/>
                  </a:schemeClr>
                </a:solidFill>
                <a:effectLst/>
                <a:latin typeface="Abadi" panose="020B0604020104020204" pitchFamily="34" charset="0"/>
              </a:rPr>
              <a:t> in drone </a:t>
            </a:r>
            <a:r>
              <a:rPr lang="fr-FR" sz="1200" dirty="0" err="1">
                <a:solidFill>
                  <a:schemeClr val="accent1">
                    <a:lumMod val="75000"/>
                  </a:schemeClr>
                </a:solidFill>
                <a:effectLst/>
                <a:latin typeface="Abadi" panose="020B0604020104020204" pitchFamily="34" charset="0"/>
              </a:rPr>
              <a:t>ship</a:t>
            </a:r>
            <a:r>
              <a:rPr lang="fr-FR" sz="1200" dirty="0">
                <a:solidFill>
                  <a:schemeClr val="accent1">
                    <a:lumMod val="75000"/>
                  </a:schemeClr>
                </a:solidFill>
                <a:effectLst/>
                <a:latin typeface="Abadi" panose="020B0604020104020204" pitchFamily="34" charset="0"/>
              </a:rPr>
              <a:t> and have </a:t>
            </a:r>
            <a:r>
              <a:rPr lang="fr-FR" sz="1200" dirty="0" err="1">
                <a:solidFill>
                  <a:schemeClr val="accent1">
                    <a:lumMod val="75000"/>
                  </a:schemeClr>
                </a:solidFill>
                <a:effectLst/>
                <a:latin typeface="Abadi" panose="020B0604020104020204" pitchFamily="34" charset="0"/>
              </a:rPr>
              <a:t>payload</a:t>
            </a:r>
            <a:r>
              <a:rPr lang="fr-FR" sz="1200" dirty="0">
                <a:solidFill>
                  <a:schemeClr val="accent1">
                    <a:lumMod val="75000"/>
                  </a:schemeClr>
                </a:solidFill>
                <a:effectLst/>
                <a:latin typeface="Abadi" panose="020B0604020104020204" pitchFamily="34" charset="0"/>
              </a:rPr>
              <a:t> mass </a:t>
            </a:r>
            <a:r>
              <a:rPr lang="fr-FR" sz="1200" dirty="0" err="1">
                <a:solidFill>
                  <a:schemeClr val="accent1">
                    <a:lumMod val="75000"/>
                  </a:schemeClr>
                </a:solidFill>
                <a:effectLst/>
                <a:latin typeface="Abadi" panose="020B0604020104020204" pitchFamily="34" charset="0"/>
              </a:rPr>
              <a:t>greater</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than</a:t>
            </a:r>
            <a:r>
              <a:rPr lang="fr-FR" sz="1200" dirty="0">
                <a:solidFill>
                  <a:schemeClr val="accent1">
                    <a:lumMod val="75000"/>
                  </a:schemeClr>
                </a:solidFill>
                <a:effectLst/>
                <a:latin typeface="Abadi" panose="020B0604020104020204" pitchFamily="34" charset="0"/>
              </a:rPr>
              <a:t> 4000 but </a:t>
            </a:r>
            <a:r>
              <a:rPr lang="fr-FR" sz="1200" dirty="0" err="1">
                <a:solidFill>
                  <a:schemeClr val="accent1">
                    <a:lumMod val="75000"/>
                  </a:schemeClr>
                </a:solidFill>
                <a:effectLst/>
                <a:latin typeface="Abadi" panose="020B0604020104020204" pitchFamily="34" charset="0"/>
              </a:rPr>
              <a:t>less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than</a:t>
            </a:r>
            <a:r>
              <a:rPr lang="fr-FR" sz="1200" dirty="0">
                <a:solidFill>
                  <a:schemeClr val="accent1">
                    <a:lumMod val="75000"/>
                  </a:schemeClr>
                </a:solidFill>
                <a:effectLst/>
                <a:latin typeface="Abadi" panose="020B0604020104020204" pitchFamily="34" charset="0"/>
              </a:rPr>
              <a:t> 6000</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List the total </a:t>
            </a:r>
            <a:r>
              <a:rPr lang="fr-FR" sz="1200" dirty="0" err="1">
                <a:solidFill>
                  <a:schemeClr val="accent1">
                    <a:lumMod val="75000"/>
                  </a:schemeClr>
                </a:solidFill>
                <a:effectLst/>
                <a:latin typeface="Abadi" panose="020B0604020104020204" pitchFamily="34" charset="0"/>
              </a:rPr>
              <a:t>number</a:t>
            </a:r>
            <a:r>
              <a:rPr lang="fr-FR" sz="1200" dirty="0">
                <a:solidFill>
                  <a:schemeClr val="accent1">
                    <a:lumMod val="75000"/>
                  </a:schemeClr>
                </a:solidFill>
                <a:effectLst/>
                <a:latin typeface="Abadi" panose="020B0604020104020204" pitchFamily="34" charset="0"/>
              </a:rPr>
              <a:t> of </a:t>
            </a:r>
            <a:r>
              <a:rPr lang="fr-FR" sz="1200" dirty="0" err="1">
                <a:solidFill>
                  <a:schemeClr val="accent1">
                    <a:lumMod val="75000"/>
                  </a:schemeClr>
                </a:solidFill>
                <a:effectLst/>
                <a:latin typeface="Abadi" panose="020B0604020104020204" pitchFamily="34" charset="0"/>
              </a:rPr>
              <a:t>successful</a:t>
            </a:r>
            <a:r>
              <a:rPr lang="fr-FR" sz="1200" dirty="0">
                <a:solidFill>
                  <a:schemeClr val="accent1">
                    <a:lumMod val="75000"/>
                  </a:schemeClr>
                </a:solidFill>
                <a:effectLst/>
                <a:latin typeface="Abadi" panose="020B0604020104020204" pitchFamily="34" charset="0"/>
              </a:rPr>
              <a:t> and </a:t>
            </a:r>
            <a:r>
              <a:rPr lang="fr-FR" sz="1200" dirty="0" err="1">
                <a:solidFill>
                  <a:schemeClr val="accent1">
                    <a:lumMod val="75000"/>
                  </a:schemeClr>
                </a:solidFill>
                <a:effectLst/>
                <a:latin typeface="Abadi" panose="020B0604020104020204" pitchFamily="34" charset="0"/>
              </a:rPr>
              <a:t>failure</a:t>
            </a:r>
            <a:r>
              <a:rPr lang="fr-FR" sz="1200" dirty="0">
                <a:solidFill>
                  <a:schemeClr val="accent1">
                    <a:lumMod val="75000"/>
                  </a:schemeClr>
                </a:solidFill>
                <a:effectLst/>
                <a:latin typeface="Abadi" panose="020B0604020104020204" pitchFamily="34" charset="0"/>
              </a:rPr>
              <a:t> mission </a:t>
            </a:r>
            <a:r>
              <a:rPr lang="fr-FR" sz="1200" dirty="0" err="1">
                <a:solidFill>
                  <a:schemeClr val="accent1">
                    <a:lumMod val="75000"/>
                  </a:schemeClr>
                </a:solidFill>
                <a:effectLst/>
                <a:latin typeface="Abadi" panose="020B0604020104020204" pitchFamily="34" charset="0"/>
              </a:rPr>
              <a:t>outcomes</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List the </a:t>
            </a:r>
            <a:r>
              <a:rPr lang="fr-FR" sz="1200" dirty="0" err="1">
                <a:solidFill>
                  <a:schemeClr val="accent1">
                    <a:lumMod val="75000"/>
                  </a:schemeClr>
                </a:solidFill>
                <a:effectLst/>
                <a:latin typeface="Abadi" panose="020B0604020104020204" pitchFamily="34" charset="0"/>
              </a:rPr>
              <a:t>names</a:t>
            </a:r>
            <a:r>
              <a:rPr lang="fr-FR" sz="1200" dirty="0">
                <a:solidFill>
                  <a:schemeClr val="accent1">
                    <a:lumMod val="75000"/>
                  </a:schemeClr>
                </a:solidFill>
                <a:effectLst/>
                <a:latin typeface="Abadi" panose="020B0604020104020204" pitchFamily="34" charset="0"/>
              </a:rPr>
              <a:t> of the </a:t>
            </a:r>
            <a:r>
              <a:rPr lang="fr-FR" sz="1200" dirty="0" err="1">
                <a:solidFill>
                  <a:schemeClr val="accent1">
                    <a:lumMod val="75000"/>
                  </a:schemeClr>
                </a:solidFill>
                <a:effectLst/>
                <a:latin typeface="Abadi" panose="020B0604020104020204" pitchFamily="34" charset="0"/>
              </a:rPr>
              <a:t>booster_versions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which</a:t>
            </a:r>
            <a:r>
              <a:rPr lang="fr-FR" sz="1200" dirty="0">
                <a:solidFill>
                  <a:schemeClr val="accent1">
                    <a:lumMod val="75000"/>
                  </a:schemeClr>
                </a:solidFill>
                <a:effectLst/>
                <a:latin typeface="Abadi" panose="020B0604020104020204" pitchFamily="34" charset="0"/>
              </a:rPr>
              <a:t> have </a:t>
            </a:r>
            <a:r>
              <a:rPr lang="fr-FR" sz="1200" dirty="0" err="1">
                <a:solidFill>
                  <a:schemeClr val="accent1">
                    <a:lumMod val="75000"/>
                  </a:schemeClr>
                </a:solidFill>
                <a:effectLst/>
                <a:latin typeface="Abadi" panose="020B0604020104020204" pitchFamily="34" charset="0"/>
              </a:rPr>
              <a:t>carried</a:t>
            </a:r>
            <a:r>
              <a:rPr lang="fr-FR" sz="1200" dirty="0">
                <a:solidFill>
                  <a:schemeClr val="accent1">
                    <a:lumMod val="75000"/>
                  </a:schemeClr>
                </a:solidFill>
                <a:effectLst/>
                <a:latin typeface="Abadi" panose="020B0604020104020204" pitchFamily="34" charset="0"/>
              </a:rPr>
              <a:t> the maximum </a:t>
            </a:r>
            <a:r>
              <a:rPr lang="fr-FR" sz="1200" dirty="0" err="1">
                <a:solidFill>
                  <a:schemeClr val="accent1">
                    <a:lumMod val="75000"/>
                  </a:schemeClr>
                </a:solidFill>
                <a:effectLst/>
                <a:latin typeface="Abadi" panose="020B0604020104020204" pitchFamily="34" charset="0"/>
              </a:rPr>
              <a:t>payload</a:t>
            </a:r>
            <a:r>
              <a:rPr lang="fr-FR" sz="1200" dirty="0">
                <a:solidFill>
                  <a:schemeClr val="accent1">
                    <a:lumMod val="75000"/>
                  </a:schemeClr>
                </a:solidFill>
                <a:effectLst/>
                <a:latin typeface="Abadi" panose="020B0604020104020204" pitchFamily="34" charset="0"/>
              </a:rPr>
              <a:t> mass. Use a </a:t>
            </a:r>
            <a:r>
              <a:rPr lang="fr-FR" sz="1200" dirty="0" err="1">
                <a:solidFill>
                  <a:schemeClr val="accent1">
                    <a:lumMod val="75000"/>
                  </a:schemeClr>
                </a:solidFill>
                <a:effectLst/>
                <a:latin typeface="Abadi" panose="020B0604020104020204" pitchFamily="34" charset="0"/>
              </a:rPr>
              <a:t>subquery</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List the records </a:t>
            </a:r>
            <a:r>
              <a:rPr lang="fr-FR" sz="1200" dirty="0" err="1">
                <a:solidFill>
                  <a:schemeClr val="accent1">
                    <a:lumMod val="75000"/>
                  </a:schemeClr>
                </a:solidFill>
                <a:effectLst/>
                <a:latin typeface="Abadi" panose="020B0604020104020204" pitchFamily="34" charset="0"/>
              </a:rPr>
              <a:t>which</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will</a:t>
            </a:r>
            <a:r>
              <a:rPr lang="fr-FR" sz="1200" dirty="0">
                <a:solidFill>
                  <a:schemeClr val="accent1">
                    <a:lumMod val="75000"/>
                  </a:schemeClr>
                </a:solidFill>
                <a:effectLst/>
                <a:latin typeface="Abadi" panose="020B0604020104020204" pitchFamily="34" charset="0"/>
              </a:rPr>
              <a:t> display the </a:t>
            </a:r>
            <a:r>
              <a:rPr lang="fr-FR" sz="1200" dirty="0" err="1">
                <a:solidFill>
                  <a:schemeClr val="accent1">
                    <a:lumMod val="75000"/>
                  </a:schemeClr>
                </a:solidFill>
                <a:effectLst/>
                <a:latin typeface="Abadi" panose="020B0604020104020204" pitchFamily="34" charset="0"/>
              </a:rPr>
              <a:t>month</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names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failure</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landing_outcomes</a:t>
            </a:r>
            <a:r>
              <a:rPr lang="fr-FR" sz="1200" dirty="0">
                <a:solidFill>
                  <a:schemeClr val="accent1">
                    <a:lumMod val="75000"/>
                  </a:schemeClr>
                </a:solidFill>
                <a:effectLst/>
                <a:latin typeface="Abadi" panose="020B0604020104020204" pitchFamily="34" charset="0"/>
              </a:rPr>
              <a:t> in drone </a:t>
            </a:r>
            <a:r>
              <a:rPr lang="fr-FR" sz="1200" dirty="0" err="1">
                <a:solidFill>
                  <a:schemeClr val="accent1">
                    <a:lumMod val="75000"/>
                  </a:schemeClr>
                </a:solidFill>
                <a:effectLst/>
                <a:latin typeface="Abadi" panose="020B0604020104020204" pitchFamily="34" charset="0"/>
              </a:rPr>
              <a:t>ship</a:t>
            </a:r>
            <a:r>
              <a:rPr lang="fr-FR" sz="1200" dirty="0">
                <a:solidFill>
                  <a:schemeClr val="accent1">
                    <a:lumMod val="75000"/>
                  </a:schemeClr>
                </a:solidFill>
                <a:effectLst/>
                <a:latin typeface="Abadi" panose="020B0604020104020204" pitchFamily="34" charset="0"/>
              </a:rPr>
              <a:t> ,booster versions, </a:t>
            </a:r>
            <a:r>
              <a:rPr lang="fr-FR" sz="1200" dirty="0" err="1">
                <a:solidFill>
                  <a:schemeClr val="accent1">
                    <a:lumMod val="75000"/>
                  </a:schemeClr>
                </a:solidFill>
                <a:effectLst/>
                <a:latin typeface="Abadi" panose="020B0604020104020204" pitchFamily="34" charset="0"/>
              </a:rPr>
              <a:t>launch_site</a:t>
            </a:r>
            <a:r>
              <a:rPr lang="fr-FR" sz="1200" dirty="0">
                <a:solidFill>
                  <a:schemeClr val="accent1">
                    <a:lumMod val="75000"/>
                  </a:schemeClr>
                </a:solidFill>
                <a:effectLst/>
                <a:latin typeface="Abadi" panose="020B0604020104020204" pitchFamily="34" charset="0"/>
              </a:rPr>
              <a:t> for the </a:t>
            </a:r>
            <a:r>
              <a:rPr lang="fr-FR" sz="1200" dirty="0" err="1">
                <a:solidFill>
                  <a:schemeClr val="accent1">
                    <a:lumMod val="75000"/>
                  </a:schemeClr>
                </a:solidFill>
                <a:effectLst/>
                <a:latin typeface="Abadi" panose="020B0604020104020204" pitchFamily="34" charset="0"/>
              </a:rPr>
              <a:t>months</a:t>
            </a:r>
            <a:r>
              <a:rPr lang="fr-FR" sz="1200" dirty="0">
                <a:solidFill>
                  <a:schemeClr val="accent1">
                    <a:lumMod val="75000"/>
                  </a:schemeClr>
                </a:solidFill>
                <a:effectLst/>
                <a:latin typeface="Abadi" panose="020B0604020104020204" pitchFamily="34" charset="0"/>
              </a:rPr>
              <a:t> in </a:t>
            </a:r>
            <a:r>
              <a:rPr lang="fr-FR" sz="1200" dirty="0" err="1">
                <a:solidFill>
                  <a:schemeClr val="accent1">
                    <a:lumMod val="75000"/>
                  </a:schemeClr>
                </a:solidFill>
                <a:effectLst/>
                <a:latin typeface="Abadi" panose="020B0604020104020204" pitchFamily="34" charset="0"/>
              </a:rPr>
              <a:t>year</a:t>
            </a:r>
            <a:r>
              <a:rPr lang="fr-FR" sz="1200" dirty="0">
                <a:solidFill>
                  <a:schemeClr val="accent1">
                    <a:lumMod val="75000"/>
                  </a:schemeClr>
                </a:solidFill>
                <a:effectLst/>
                <a:latin typeface="Abadi" panose="020B0604020104020204" pitchFamily="34" charset="0"/>
              </a:rPr>
              <a:t> 2015</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Rank the count of landing </a:t>
            </a:r>
            <a:r>
              <a:rPr lang="fr-FR" sz="1200" dirty="0" err="1">
                <a:solidFill>
                  <a:schemeClr val="accent1">
                    <a:lumMod val="75000"/>
                  </a:schemeClr>
                </a:solidFill>
                <a:effectLst/>
                <a:latin typeface="Abadi" panose="020B0604020104020204" pitchFamily="34" charset="0"/>
              </a:rPr>
              <a:t>outcomes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such</a:t>
            </a:r>
            <a:r>
              <a:rPr lang="fr-FR" sz="1200" dirty="0">
                <a:solidFill>
                  <a:schemeClr val="accent1">
                    <a:lumMod val="75000"/>
                  </a:schemeClr>
                </a:solidFill>
                <a:effectLst/>
                <a:latin typeface="Abadi" panose="020B0604020104020204" pitchFamily="34" charset="0"/>
              </a:rPr>
              <a:t> as Failure (drone </a:t>
            </a:r>
            <a:r>
              <a:rPr lang="fr-FR" sz="1200" dirty="0" err="1">
                <a:solidFill>
                  <a:schemeClr val="accent1">
                    <a:lumMod val="75000"/>
                  </a:schemeClr>
                </a:solidFill>
                <a:effectLst/>
                <a:latin typeface="Abadi" panose="020B0604020104020204" pitchFamily="34" charset="0"/>
              </a:rPr>
              <a:t>ship</a:t>
            </a:r>
            <a:r>
              <a:rPr lang="fr-FR" sz="1200" dirty="0">
                <a:solidFill>
                  <a:schemeClr val="accent1">
                    <a:lumMod val="75000"/>
                  </a:schemeClr>
                </a:solidFill>
                <a:effectLst/>
                <a:latin typeface="Abadi" panose="020B0604020104020204" pitchFamily="34" charset="0"/>
              </a:rPr>
              <a:t>) or </a:t>
            </a:r>
            <a:r>
              <a:rPr lang="fr-FR" sz="1200" dirty="0" err="1">
                <a:solidFill>
                  <a:schemeClr val="accent1">
                    <a:lumMod val="75000"/>
                  </a:schemeClr>
                </a:solidFill>
                <a:effectLst/>
                <a:latin typeface="Abadi" panose="020B0604020104020204" pitchFamily="34" charset="0"/>
              </a:rPr>
              <a:t>Success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ground</a:t>
            </a:r>
            <a:r>
              <a:rPr lang="fr-FR" sz="1200" dirty="0">
                <a:solidFill>
                  <a:schemeClr val="accent1">
                    <a:lumMod val="75000"/>
                  </a:schemeClr>
                </a:solidFill>
                <a:effectLst/>
                <a:latin typeface="Abadi" panose="020B0604020104020204" pitchFamily="34" charset="0"/>
              </a:rPr>
              <a:t> pad)) </a:t>
            </a:r>
            <a:r>
              <a:rPr lang="fr-FR" sz="1200" dirty="0" err="1">
                <a:solidFill>
                  <a:schemeClr val="accent1">
                    <a:lumMod val="75000"/>
                  </a:schemeClr>
                </a:solidFill>
                <a:effectLst/>
                <a:latin typeface="Abadi" panose="020B0604020104020204" pitchFamily="34" charset="0"/>
              </a:rPr>
              <a:t>between</a:t>
            </a:r>
            <a:r>
              <a:rPr lang="fr-FR" sz="1200" dirty="0">
                <a:solidFill>
                  <a:schemeClr val="accent1">
                    <a:lumMod val="75000"/>
                  </a:schemeClr>
                </a:solidFill>
                <a:effectLst/>
                <a:latin typeface="Abadi" panose="020B0604020104020204" pitchFamily="34" charset="0"/>
              </a:rPr>
              <a:t> the date 2010-06-04 and 2017-03-20, in </a:t>
            </a:r>
            <a:r>
              <a:rPr lang="fr-FR" sz="1200" dirty="0" err="1">
                <a:solidFill>
                  <a:schemeClr val="accent1">
                    <a:lumMod val="75000"/>
                  </a:schemeClr>
                </a:solidFill>
                <a:effectLst/>
                <a:latin typeface="Abadi" panose="020B0604020104020204" pitchFamily="34" charset="0"/>
              </a:rPr>
              <a:t>descending</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order</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en-US" sz="1200" dirty="0">
                <a:solidFill>
                  <a:srgbClr val="FF0000"/>
                </a:solidFill>
                <a:latin typeface="Abadi" panose="020B0604020104020204" pitchFamily="34" charset="0"/>
              </a:rPr>
              <a:t>Add the GitHub URL of your completed EDA with SQL notebook, as an external reference and peer-review purpose</a:t>
            </a:r>
          </a:p>
          <a:p>
            <a:endParaRPr lang="en-US" sz="1200" dirty="0">
              <a:solidFill>
                <a:schemeClr val="accent1">
                  <a:lumMod val="75000"/>
                </a:schemeClr>
              </a:solidFill>
              <a:latin typeface="Abadi" panose="020B0604020104020204" pitchFamily="34" charset="0"/>
            </a:endParaRPr>
          </a:p>
          <a:p>
            <a:endParaRPr lang="en-US" sz="1200" dirty="0">
              <a:solidFill>
                <a:schemeClr val="accent1">
                  <a:lumMod val="75000"/>
                </a:schemeClr>
              </a:solidFill>
              <a:latin typeface="Abadi" panose="020B0604020104020204" pitchFamily="34" charset="0"/>
            </a:endParaRPr>
          </a:p>
          <a:p>
            <a:endParaRPr lang="en-US" sz="1200" dirty="0">
              <a:solidFill>
                <a:schemeClr val="accent1">
                  <a:lumMod val="7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EDA with SQL</a:t>
            </a:r>
            <a:endParaRPr lang="en-US" dirty="0">
              <a:solidFill>
                <a:schemeClr val="accent1">
                  <a:lumMod val="75000"/>
                </a:schemeClr>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13</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57739"/>
            <a:ext cx="10515600" cy="4768653"/>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Spotting SpaceX launch sites on USA map:</a:t>
            </a:r>
          </a:p>
          <a:p>
            <a:pPr lvl="1">
              <a:lnSpc>
                <a:spcPct val="100000"/>
              </a:lnSpc>
              <a:spcBef>
                <a:spcPts val="1400"/>
              </a:spcBef>
            </a:pPr>
            <a:r>
              <a:rPr lang="en-US" sz="1900" dirty="0">
                <a:solidFill>
                  <a:schemeClr val="accent1">
                    <a:lumMod val="75000"/>
                  </a:schemeClr>
                </a:solidFill>
                <a:latin typeface="Abadi" panose="020B0604020104020204" pitchFamily="34" charset="0"/>
              </a:rPr>
              <a:t>Marking launch sites on map using </a:t>
            </a:r>
            <a:r>
              <a:rPr lang="en-US" sz="1900" b="1" dirty="0">
                <a:solidFill>
                  <a:schemeClr val="accent1">
                    <a:lumMod val="75000"/>
                  </a:schemeClr>
                </a:solidFill>
                <a:latin typeface="Abadi" panose="020B0604020104020204" pitchFamily="34" charset="0"/>
              </a:rPr>
              <a:t>Circles</a:t>
            </a:r>
            <a:r>
              <a:rPr lang="en-US" sz="1900" dirty="0">
                <a:solidFill>
                  <a:schemeClr val="accent1">
                    <a:lumMod val="75000"/>
                  </a:schemeClr>
                </a:solidFill>
                <a:latin typeface="Abadi" panose="020B0604020104020204" pitchFamily="34" charset="0"/>
              </a:rPr>
              <a:t> and </a:t>
            </a:r>
            <a:r>
              <a:rPr lang="en-US" sz="1900" b="1" dirty="0">
                <a:solidFill>
                  <a:schemeClr val="accent1">
                    <a:lumMod val="75000"/>
                  </a:schemeClr>
                </a:solidFill>
                <a:latin typeface="Abadi" panose="020B0604020104020204" pitchFamily="34" charset="0"/>
              </a:rPr>
              <a:t>Markers</a:t>
            </a:r>
          </a:p>
          <a:p>
            <a:pPr lvl="1">
              <a:lnSpc>
                <a:spcPct val="100000"/>
              </a:lnSpc>
              <a:spcBef>
                <a:spcPts val="1400"/>
              </a:spcBef>
            </a:pPr>
            <a:endParaRPr lang="en-US" sz="900" dirty="0">
              <a:solidFill>
                <a:schemeClr val="accent1">
                  <a:lumMod val="75000"/>
                </a:schemeClr>
              </a:solidFill>
              <a:latin typeface="Abadi" panose="020B0604020104020204" pitchFamily="34" charset="0"/>
            </a:endParaRPr>
          </a:p>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Marking success/failure landings for each site on map using </a:t>
            </a:r>
            <a:r>
              <a:rPr lang="en-US" sz="2200" b="1" dirty="0" err="1">
                <a:solidFill>
                  <a:schemeClr val="accent1">
                    <a:lumMod val="75000"/>
                  </a:schemeClr>
                </a:solidFill>
                <a:latin typeface="Abadi" panose="020B0604020104020204" pitchFamily="34" charset="0"/>
              </a:rPr>
              <a:t>MarkerCluster</a:t>
            </a:r>
            <a:r>
              <a:rPr lang="en-US" sz="2200" dirty="0">
                <a:solidFill>
                  <a:schemeClr val="accent1">
                    <a:lumMod val="75000"/>
                  </a:schemeClr>
                </a:solidFill>
                <a:latin typeface="Abadi" panose="020B0604020104020204" pitchFamily="34" charset="0"/>
              </a:rPr>
              <a:t>:</a:t>
            </a:r>
          </a:p>
          <a:p>
            <a:pPr lvl="1">
              <a:lnSpc>
                <a:spcPct val="100000"/>
              </a:lnSpc>
              <a:spcBef>
                <a:spcPts val="1400"/>
              </a:spcBef>
            </a:pPr>
            <a:r>
              <a:rPr lang="en-US" sz="1900" dirty="0">
                <a:solidFill>
                  <a:schemeClr val="accent1">
                    <a:lumMod val="75000"/>
                  </a:schemeClr>
                </a:solidFill>
                <a:latin typeface="Abadi" panose="020B0604020104020204" pitchFamily="34" charset="0"/>
              </a:rPr>
              <a:t>Specify green color for successful landings and red color for unsuccessful landings</a:t>
            </a:r>
          </a:p>
          <a:p>
            <a:pPr lvl="1">
              <a:lnSpc>
                <a:spcPct val="100000"/>
              </a:lnSpc>
              <a:spcBef>
                <a:spcPts val="1400"/>
              </a:spcBef>
            </a:pPr>
            <a:endParaRPr lang="en-US" sz="900" dirty="0">
              <a:solidFill>
                <a:schemeClr val="accent1">
                  <a:lumMod val="75000"/>
                </a:schemeClr>
              </a:solidFill>
              <a:latin typeface="Abadi" panose="020B0604020104020204" pitchFamily="34" charset="0"/>
            </a:endParaRPr>
          </a:p>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Study the distances between a launch site to its proximities</a:t>
            </a:r>
          </a:p>
          <a:p>
            <a:pPr lvl="1">
              <a:lnSpc>
                <a:spcPct val="100000"/>
              </a:lnSpc>
              <a:spcBef>
                <a:spcPts val="1400"/>
              </a:spcBef>
            </a:pPr>
            <a:r>
              <a:rPr lang="en-US" sz="1900" dirty="0">
                <a:solidFill>
                  <a:schemeClr val="accent1">
                    <a:lumMod val="75000"/>
                  </a:schemeClr>
                </a:solidFill>
                <a:latin typeface="Abadi" panose="020B0604020104020204" pitchFamily="34" charset="0"/>
              </a:rPr>
              <a:t>Specifying the distances between a launch site to its proximities using </a:t>
            </a:r>
            <a:r>
              <a:rPr lang="en-US" sz="1900" b="1" dirty="0">
                <a:solidFill>
                  <a:schemeClr val="accent1">
                    <a:lumMod val="75000"/>
                  </a:schemeClr>
                </a:solidFill>
                <a:latin typeface="Abadi" panose="020B0604020104020204" pitchFamily="34" charset="0"/>
              </a:rPr>
              <a:t>Lines</a:t>
            </a:r>
            <a:r>
              <a:rPr lang="en-US" sz="1900" dirty="0">
                <a:solidFill>
                  <a:schemeClr val="accent1">
                    <a:lumMod val="75000"/>
                  </a:schemeClr>
                </a:solidFill>
                <a:latin typeface="Abadi" panose="020B0604020104020204" pitchFamily="34" charset="0"/>
              </a:rPr>
              <a:t> and distance value using </a:t>
            </a:r>
            <a:r>
              <a:rPr lang="en-US" sz="1900" b="1" dirty="0">
                <a:solidFill>
                  <a:schemeClr val="accent1">
                    <a:lumMod val="75000"/>
                  </a:schemeClr>
                </a:solidFill>
                <a:latin typeface="Abadi" panose="020B0604020104020204" pitchFamily="34" charset="0"/>
              </a:rPr>
              <a:t>Markers</a:t>
            </a:r>
          </a:p>
          <a:p>
            <a:pPr>
              <a:lnSpc>
                <a:spcPct val="100000"/>
              </a:lnSpc>
              <a:spcBef>
                <a:spcPts val="1400"/>
              </a:spcBef>
            </a:pP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r>
              <a:rPr lang="en-US" sz="2200" dirty="0">
                <a:solidFill>
                  <a:srgbClr val="FF0000"/>
                </a:solidFill>
                <a:latin typeface="Abadi" panose="020B0604020104020204" pitchFamily="34" charset="0"/>
              </a:rPr>
              <a:t>Add the GitHub URL of your completed interactive map with Folium map, as an external reference and peer-review purpose</a:t>
            </a:r>
          </a:p>
          <a:p>
            <a:endParaRPr lang="en-US" dirty="0">
              <a:solidFill>
                <a:schemeClr val="accent1">
                  <a:lumMod val="75000"/>
                </a:schemeClr>
              </a:solidFill>
            </a:endParaRPr>
          </a:p>
          <a:p>
            <a:endParaRPr lang="en-US" dirty="0">
              <a:solidFill>
                <a:schemeClr val="accent1">
                  <a:lumMod val="75000"/>
                </a:schemeClr>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Build an Interactive Map with Folium</a:t>
            </a:r>
            <a:endParaRPr lang="en-US" dirty="0">
              <a:solidFill>
                <a:schemeClr val="accent1">
                  <a:lumMod val="75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14</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Summary of Graphs</a:t>
            </a:r>
          </a:p>
          <a:p>
            <a:pPr lvl="1">
              <a:lnSpc>
                <a:spcPct val="100000"/>
              </a:lnSpc>
              <a:spcBef>
                <a:spcPts val="1400"/>
              </a:spcBef>
            </a:pPr>
            <a:r>
              <a:rPr lang="en-US" sz="1800" b="1" dirty="0">
                <a:solidFill>
                  <a:schemeClr val="accent1">
                    <a:lumMod val="75000"/>
                  </a:schemeClr>
                </a:solidFill>
                <a:latin typeface="Abadi" panose="020B0604020104020204" pitchFamily="34" charset="0"/>
              </a:rPr>
              <a:t>Pie chart</a:t>
            </a:r>
            <a:r>
              <a:rPr lang="en-US" sz="1800" dirty="0">
                <a:solidFill>
                  <a:schemeClr val="accent1">
                    <a:lumMod val="75000"/>
                  </a:schemeClr>
                </a:solidFill>
                <a:latin typeface="Abadi" panose="020B0604020104020204" pitchFamily="34" charset="0"/>
              </a:rPr>
              <a:t>: specify proportion of successful launches for each launch site</a:t>
            </a:r>
          </a:p>
          <a:p>
            <a:pPr lvl="1">
              <a:lnSpc>
                <a:spcPct val="100000"/>
              </a:lnSpc>
              <a:spcBef>
                <a:spcPts val="1400"/>
              </a:spcBef>
            </a:pPr>
            <a:r>
              <a:rPr lang="en-US" sz="1800" b="1" dirty="0">
                <a:solidFill>
                  <a:schemeClr val="accent1">
                    <a:lumMod val="75000"/>
                  </a:schemeClr>
                </a:solidFill>
                <a:latin typeface="Abadi" panose="020B0604020104020204" pitchFamily="34" charset="0"/>
              </a:rPr>
              <a:t>Scatter plot</a:t>
            </a:r>
            <a:r>
              <a:rPr lang="en-US" sz="1800" dirty="0">
                <a:solidFill>
                  <a:schemeClr val="accent1">
                    <a:lumMod val="75000"/>
                  </a:schemeClr>
                </a:solidFill>
                <a:latin typeface="Abadi" panose="020B0604020104020204" pitchFamily="34" charset="0"/>
              </a:rPr>
              <a:t> : determine the correlation between Payload Mass and Launch Success Rate for each Falcon 9 booster version</a:t>
            </a: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Summary of Interactions</a:t>
            </a:r>
          </a:p>
          <a:p>
            <a:pPr lvl="1">
              <a:lnSpc>
                <a:spcPct val="100000"/>
              </a:lnSpc>
              <a:spcBef>
                <a:spcPts val="1400"/>
              </a:spcBef>
            </a:pPr>
            <a:r>
              <a:rPr lang="en-US" sz="1800" b="1" dirty="0">
                <a:solidFill>
                  <a:schemeClr val="accent1">
                    <a:lumMod val="75000"/>
                  </a:schemeClr>
                </a:solidFill>
                <a:latin typeface="Abadi" panose="020B0604020104020204" pitchFamily="34" charset="0"/>
              </a:rPr>
              <a:t>Markdown</a:t>
            </a:r>
            <a:r>
              <a:rPr lang="en-US" sz="1800" dirty="0">
                <a:solidFill>
                  <a:schemeClr val="accent1">
                    <a:lumMod val="75000"/>
                  </a:schemeClr>
                </a:solidFill>
                <a:latin typeface="Abadi" panose="020B0604020104020204" pitchFamily="34" charset="0"/>
              </a:rPr>
              <a:t> for selection of specific launch site (including “all sites”), applied to both graphs</a:t>
            </a:r>
          </a:p>
          <a:p>
            <a:pPr lvl="1">
              <a:lnSpc>
                <a:spcPct val="100000"/>
              </a:lnSpc>
              <a:spcBef>
                <a:spcPts val="1400"/>
              </a:spcBef>
            </a:pPr>
            <a:r>
              <a:rPr lang="en-US" sz="1800" b="1" dirty="0">
                <a:solidFill>
                  <a:schemeClr val="accent1">
                    <a:lumMod val="75000"/>
                  </a:schemeClr>
                </a:solidFill>
                <a:latin typeface="Abadi" panose="020B0604020104020204" pitchFamily="34" charset="0"/>
              </a:rPr>
              <a:t>Payload mass range slider</a:t>
            </a:r>
            <a:r>
              <a:rPr lang="en-US" sz="1800" dirty="0">
                <a:solidFill>
                  <a:schemeClr val="accent1">
                    <a:lumMod val="75000"/>
                  </a:schemeClr>
                </a:solidFill>
                <a:latin typeface="Abadi" panose="020B0604020104020204" pitchFamily="34" charset="0"/>
              </a:rPr>
              <a:t> for scatter plot to differentiate heavy from light launches</a:t>
            </a: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a:lnSpc>
                <a:spcPct val="100000"/>
              </a:lnSpc>
              <a:spcBef>
                <a:spcPts val="1400"/>
              </a:spcBef>
            </a:pPr>
            <a:r>
              <a:rPr lang="en-US" sz="2200" dirty="0">
                <a:solidFill>
                  <a:srgbClr val="FF0000"/>
                </a:solidFill>
                <a:latin typeface="Abadi" panose="020B0604020104020204" pitchFamily="34" charset="0"/>
              </a:rPr>
              <a:t>Add the GitHub URL of your completed </a:t>
            </a:r>
            <a:r>
              <a:rPr lang="en-US" sz="2200" dirty="0" err="1">
                <a:solidFill>
                  <a:srgbClr val="FF0000"/>
                </a:solidFill>
                <a:latin typeface="Abadi" panose="020B0604020104020204" pitchFamily="34" charset="0"/>
              </a:rPr>
              <a:t>Plotly</a:t>
            </a:r>
            <a:r>
              <a:rPr lang="en-US" sz="2200" dirty="0">
                <a:solidFill>
                  <a:srgbClr val="FF0000"/>
                </a:solidFill>
                <a:latin typeface="Abadi" panose="020B0604020104020204" pitchFamily="34" charset="0"/>
              </a:rPr>
              <a:t> Dash lab, as an external reference and peer-review purpose</a:t>
            </a:r>
          </a:p>
          <a:p>
            <a:endParaRPr lang="en-US" dirty="0">
              <a:solidFill>
                <a:schemeClr val="accent1">
                  <a:lumMod val="75000"/>
                </a:schemeClr>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Build a Dashboard with </a:t>
            </a:r>
            <a:r>
              <a:rPr lang="en-US" dirty="0" err="1">
                <a:solidFill>
                  <a:schemeClr val="accent1">
                    <a:lumMod val="75000"/>
                  </a:schemeClr>
                </a:solidFill>
                <a:latin typeface="Abadi"/>
              </a:rPr>
              <a:t>Plotly</a:t>
            </a:r>
            <a:r>
              <a:rPr lang="en-US" dirty="0">
                <a:solidFill>
                  <a:schemeClr val="accent1">
                    <a:lumMod val="75000"/>
                  </a:schemeClr>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15</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23647"/>
            <a:ext cx="4558748" cy="576936"/>
          </a:xfrm>
          <a:prstGeom prst="rect">
            <a:avLst/>
          </a:prstGeom>
        </p:spPr>
        <p:txBody>
          <a:bodyPr>
            <a:normAutofit/>
          </a:bodyPr>
          <a:lstStyle/>
          <a:p>
            <a:pPr marL="0" indent="0" algn="ctr">
              <a:lnSpc>
                <a:spcPct val="100000"/>
              </a:lnSpc>
              <a:spcBef>
                <a:spcPts val="1400"/>
              </a:spcBef>
              <a:buNone/>
            </a:pPr>
            <a:r>
              <a:rPr lang="en-US" sz="2200" dirty="0">
                <a:solidFill>
                  <a:schemeClr val="accent1">
                    <a:lumMod val="75000"/>
                  </a:schemeClr>
                </a:solidFill>
                <a:latin typeface="Abadi" panose="020B0604020104020204" pitchFamily="34" charset="0"/>
              </a:rPr>
              <a:t>Model development process</a:t>
            </a:r>
          </a:p>
          <a:p>
            <a:pPr>
              <a:lnSpc>
                <a:spcPct val="100000"/>
              </a:lnSpc>
              <a:spcBef>
                <a:spcPts val="1400"/>
              </a:spcBef>
            </a:pP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a:lnSpc>
                <a:spcPct val="100000"/>
              </a:lnSpc>
              <a:spcBef>
                <a:spcPts val="1400"/>
              </a:spcBef>
            </a:pPr>
            <a:endParaRPr lang="en-US" sz="2200" dirty="0">
              <a:solidFill>
                <a:schemeClr val="accent1">
                  <a:lumMod val="75000"/>
                </a:schemeClr>
              </a:solidFill>
              <a:latin typeface="Abadi" panose="020B0604020104020204" pitchFamily="34" charset="0"/>
            </a:endParaRPr>
          </a:p>
          <a:p>
            <a:endParaRPr lang="en-US" dirty="0">
              <a:solidFill>
                <a:schemeClr val="accent1">
                  <a:lumMod val="75000"/>
                </a:schemeClr>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Predictive Analysis (Classification)</a:t>
            </a:r>
          </a:p>
        </p:txBody>
      </p:sp>
      <p:sp>
        <p:nvSpPr>
          <p:cNvPr id="2" name="ZoneTexte 1">
            <a:extLst>
              <a:ext uri="{FF2B5EF4-FFF2-40B4-BE49-F238E27FC236}">
                <a16:creationId xmlns:a16="http://schemas.microsoft.com/office/drawing/2014/main" id="{AE459715-D620-B314-3D16-5C769DD2193C}"/>
              </a:ext>
            </a:extLst>
          </p:cNvPr>
          <p:cNvSpPr txBox="1"/>
          <p:nvPr/>
        </p:nvSpPr>
        <p:spPr>
          <a:xfrm>
            <a:off x="6451121" y="5119021"/>
            <a:ext cx="4558748" cy="1200329"/>
          </a:xfrm>
          <a:prstGeom prst="rect">
            <a:avLst/>
          </a:prstGeom>
          <a:noFill/>
        </p:spPr>
        <p:txBody>
          <a:bodyPr wrap="square" rtlCol="0">
            <a:spAutoFit/>
          </a:bodyPr>
          <a:lstStyle/>
          <a:p>
            <a:pPr>
              <a:lnSpc>
                <a:spcPct val="100000"/>
              </a:lnSpc>
              <a:spcBef>
                <a:spcPts val="1400"/>
              </a:spcBef>
            </a:pPr>
            <a:r>
              <a:rPr lang="en-US" sz="1800" dirty="0">
                <a:solidFill>
                  <a:srgbClr val="FF0000"/>
                </a:solidFill>
                <a:latin typeface="Abadi" panose="020B0604020104020204" pitchFamily="34" charset="0"/>
              </a:rPr>
              <a:t>Add the GitHub URL of your completed predictive analysis lab, as an external reference and peer-review purpose</a:t>
            </a:r>
          </a:p>
          <a:p>
            <a:endParaRPr lang="en-GB" dirty="0">
              <a:solidFill>
                <a:srgbClr val="FF0000"/>
              </a:solidFill>
            </a:endParaRPr>
          </a:p>
        </p:txBody>
      </p:sp>
      <p:grpSp>
        <p:nvGrpSpPr>
          <p:cNvPr id="6" name="Groupe 5">
            <a:extLst>
              <a:ext uri="{FF2B5EF4-FFF2-40B4-BE49-F238E27FC236}">
                <a16:creationId xmlns:a16="http://schemas.microsoft.com/office/drawing/2014/main" id="{BE71DD0A-64D2-33DA-7BB1-DBF58D7616E0}"/>
              </a:ext>
            </a:extLst>
          </p:cNvPr>
          <p:cNvGrpSpPr/>
          <p:nvPr/>
        </p:nvGrpSpPr>
        <p:grpSpPr>
          <a:xfrm>
            <a:off x="1154619" y="2041662"/>
            <a:ext cx="3223471" cy="728487"/>
            <a:chOff x="7590306" y="1886723"/>
            <a:chExt cx="3223471" cy="728487"/>
          </a:xfrm>
          <a:effectLst>
            <a:outerShdw blurRad="50800" dist="38100" dir="2700000" algn="tl" rotWithShape="0">
              <a:prstClr val="black">
                <a:alpha val="40000"/>
              </a:prstClr>
            </a:outerShdw>
          </a:effectLst>
        </p:grpSpPr>
        <p:sp>
          <p:nvSpPr>
            <p:cNvPr id="7" name="Rectangle : coins arrondis 6">
              <a:extLst>
                <a:ext uri="{FF2B5EF4-FFF2-40B4-BE49-F238E27FC236}">
                  <a16:creationId xmlns:a16="http://schemas.microsoft.com/office/drawing/2014/main" id="{4BE58490-C3DE-DC6D-6D8F-FB80BE790F15}"/>
                </a:ext>
              </a:extLst>
            </p:cNvPr>
            <p:cNvSpPr/>
            <p:nvPr/>
          </p:nvSpPr>
          <p:spPr>
            <a:xfrm>
              <a:off x="7590306" y="1886723"/>
              <a:ext cx="3223471" cy="728487"/>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8" name="ZoneTexte 7">
              <a:extLst>
                <a:ext uri="{FF2B5EF4-FFF2-40B4-BE49-F238E27FC236}">
                  <a16:creationId xmlns:a16="http://schemas.microsoft.com/office/drawing/2014/main" id="{6700DC2E-7223-5098-A6A0-C62CC3943EEA}"/>
                </a:ext>
              </a:extLst>
            </p:cNvPr>
            <p:cNvSpPr txBox="1"/>
            <p:nvPr/>
          </p:nvSpPr>
          <p:spPr>
            <a:xfrm>
              <a:off x="7619608" y="1927800"/>
              <a:ext cx="3155422" cy="646331"/>
            </a:xfrm>
            <a:prstGeom prst="rect">
              <a:avLst/>
            </a:prstGeom>
            <a:noFill/>
          </p:spPr>
          <p:txBody>
            <a:bodyPr wrap="square" rtlCol="0">
              <a:spAutoFit/>
            </a:bodyPr>
            <a:lstStyle/>
            <a:p>
              <a:pPr algn="ctr"/>
              <a:r>
                <a:rPr lang="en-GB" dirty="0">
                  <a:solidFill>
                    <a:schemeClr val="accent1">
                      <a:lumMod val="75000"/>
                    </a:schemeClr>
                  </a:solidFill>
                </a:rPr>
                <a:t>Separate success/failure labels from input (all other features)</a:t>
              </a:r>
            </a:p>
          </p:txBody>
        </p:sp>
      </p:grpSp>
      <p:grpSp>
        <p:nvGrpSpPr>
          <p:cNvPr id="12" name="Groupe 11">
            <a:extLst>
              <a:ext uri="{FF2B5EF4-FFF2-40B4-BE49-F238E27FC236}">
                <a16:creationId xmlns:a16="http://schemas.microsoft.com/office/drawing/2014/main" id="{984FEBC6-800E-3FC2-5BC0-AB271D20479A}"/>
              </a:ext>
            </a:extLst>
          </p:cNvPr>
          <p:cNvGrpSpPr/>
          <p:nvPr/>
        </p:nvGrpSpPr>
        <p:grpSpPr>
          <a:xfrm>
            <a:off x="1540131" y="2850715"/>
            <a:ext cx="2452446" cy="728487"/>
            <a:chOff x="7590306" y="1886723"/>
            <a:chExt cx="3223471" cy="728487"/>
          </a:xfrm>
          <a:effectLst>
            <a:outerShdw blurRad="50800" dist="38100" dir="2700000" algn="tl" rotWithShape="0">
              <a:prstClr val="black">
                <a:alpha val="40000"/>
              </a:prstClr>
            </a:outerShdw>
          </a:effectLst>
        </p:grpSpPr>
        <p:sp>
          <p:nvSpPr>
            <p:cNvPr id="13" name="Rectangle : coins arrondis 12">
              <a:extLst>
                <a:ext uri="{FF2B5EF4-FFF2-40B4-BE49-F238E27FC236}">
                  <a16:creationId xmlns:a16="http://schemas.microsoft.com/office/drawing/2014/main" id="{060781A9-3939-CA41-3E7A-69927D145222}"/>
                </a:ext>
              </a:extLst>
            </p:cNvPr>
            <p:cNvSpPr/>
            <p:nvPr/>
          </p:nvSpPr>
          <p:spPr>
            <a:xfrm>
              <a:off x="7590306" y="1886723"/>
              <a:ext cx="3223471" cy="728487"/>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4" name="ZoneTexte 13">
              <a:extLst>
                <a:ext uri="{FF2B5EF4-FFF2-40B4-BE49-F238E27FC236}">
                  <a16:creationId xmlns:a16="http://schemas.microsoft.com/office/drawing/2014/main" id="{9175A413-A372-2E1D-8E76-6CCD2886F967}"/>
                </a:ext>
              </a:extLst>
            </p:cNvPr>
            <p:cNvSpPr txBox="1"/>
            <p:nvPr/>
          </p:nvSpPr>
          <p:spPr>
            <a:xfrm>
              <a:off x="7685866" y="2066300"/>
              <a:ext cx="3032350" cy="369332"/>
            </a:xfrm>
            <a:prstGeom prst="rect">
              <a:avLst/>
            </a:prstGeom>
            <a:noFill/>
          </p:spPr>
          <p:txBody>
            <a:bodyPr wrap="square" rtlCol="0">
              <a:spAutoFit/>
            </a:bodyPr>
            <a:lstStyle/>
            <a:p>
              <a:pPr algn="ctr"/>
              <a:r>
                <a:rPr lang="en-GB" dirty="0">
                  <a:solidFill>
                    <a:schemeClr val="accent1">
                      <a:lumMod val="75000"/>
                    </a:schemeClr>
                  </a:solidFill>
                </a:rPr>
                <a:t>Normalise input</a:t>
              </a:r>
            </a:p>
          </p:txBody>
        </p:sp>
      </p:grpSp>
      <p:grpSp>
        <p:nvGrpSpPr>
          <p:cNvPr id="15" name="Groupe 14">
            <a:extLst>
              <a:ext uri="{FF2B5EF4-FFF2-40B4-BE49-F238E27FC236}">
                <a16:creationId xmlns:a16="http://schemas.microsoft.com/office/drawing/2014/main" id="{0B093D38-2E43-ACC5-58BA-6BB15611F15C}"/>
              </a:ext>
            </a:extLst>
          </p:cNvPr>
          <p:cNvGrpSpPr/>
          <p:nvPr/>
        </p:nvGrpSpPr>
        <p:grpSpPr>
          <a:xfrm>
            <a:off x="963650" y="3670948"/>
            <a:ext cx="3686287" cy="728487"/>
            <a:chOff x="7178186" y="1886723"/>
            <a:chExt cx="3686287" cy="728487"/>
          </a:xfrm>
          <a:effectLst>
            <a:outerShdw blurRad="50800" dist="38100" dir="2700000" algn="tl" rotWithShape="0">
              <a:prstClr val="black">
                <a:alpha val="40000"/>
              </a:prstClr>
            </a:outerShdw>
          </a:effectLst>
        </p:grpSpPr>
        <p:sp>
          <p:nvSpPr>
            <p:cNvPr id="16" name="Rectangle : coins arrondis 15">
              <a:extLst>
                <a:ext uri="{FF2B5EF4-FFF2-40B4-BE49-F238E27FC236}">
                  <a16:creationId xmlns:a16="http://schemas.microsoft.com/office/drawing/2014/main" id="{CB264C68-1F86-1A39-8574-792A4DBD0200}"/>
                </a:ext>
              </a:extLst>
            </p:cNvPr>
            <p:cNvSpPr/>
            <p:nvPr/>
          </p:nvSpPr>
          <p:spPr>
            <a:xfrm>
              <a:off x="7178186" y="1886723"/>
              <a:ext cx="3635591" cy="728487"/>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7" name="ZoneTexte 16">
              <a:extLst>
                <a:ext uri="{FF2B5EF4-FFF2-40B4-BE49-F238E27FC236}">
                  <a16:creationId xmlns:a16="http://schemas.microsoft.com/office/drawing/2014/main" id="{D2E0D559-9353-1D01-3FE7-7D76BF50AA69}"/>
                </a:ext>
              </a:extLst>
            </p:cNvPr>
            <p:cNvSpPr txBox="1"/>
            <p:nvPr/>
          </p:nvSpPr>
          <p:spPr>
            <a:xfrm>
              <a:off x="7179099" y="1961258"/>
              <a:ext cx="3685374" cy="646331"/>
            </a:xfrm>
            <a:prstGeom prst="rect">
              <a:avLst/>
            </a:prstGeom>
            <a:noFill/>
          </p:spPr>
          <p:txBody>
            <a:bodyPr wrap="square" rtlCol="0">
              <a:spAutoFit/>
            </a:bodyPr>
            <a:lstStyle/>
            <a:p>
              <a:pPr algn="ctr"/>
              <a:r>
                <a:rPr lang="en-GB" dirty="0">
                  <a:solidFill>
                    <a:schemeClr val="accent1">
                      <a:lumMod val="75000"/>
                    </a:schemeClr>
                  </a:solidFill>
                </a:rPr>
                <a:t>Split labels and inputs into training (80%) and testing sets (20%)</a:t>
              </a:r>
            </a:p>
          </p:txBody>
        </p:sp>
      </p:grpSp>
      <p:grpSp>
        <p:nvGrpSpPr>
          <p:cNvPr id="18" name="Groupe 17">
            <a:extLst>
              <a:ext uri="{FF2B5EF4-FFF2-40B4-BE49-F238E27FC236}">
                <a16:creationId xmlns:a16="http://schemas.microsoft.com/office/drawing/2014/main" id="{14ECD2C1-B354-3890-1994-286B6B87C2C6}"/>
              </a:ext>
            </a:extLst>
          </p:cNvPr>
          <p:cNvGrpSpPr/>
          <p:nvPr/>
        </p:nvGrpSpPr>
        <p:grpSpPr>
          <a:xfrm>
            <a:off x="1182131" y="4492526"/>
            <a:ext cx="3223471" cy="1015223"/>
            <a:chOff x="7590306" y="1886723"/>
            <a:chExt cx="3223471" cy="1015223"/>
          </a:xfrm>
          <a:effectLst>
            <a:outerShdw blurRad="50800" dist="38100" dir="2700000" algn="tl" rotWithShape="0">
              <a:prstClr val="black">
                <a:alpha val="40000"/>
              </a:prstClr>
            </a:outerShdw>
          </a:effectLst>
        </p:grpSpPr>
        <p:sp>
          <p:nvSpPr>
            <p:cNvPr id="19" name="Rectangle : coins arrondis 18">
              <a:extLst>
                <a:ext uri="{FF2B5EF4-FFF2-40B4-BE49-F238E27FC236}">
                  <a16:creationId xmlns:a16="http://schemas.microsoft.com/office/drawing/2014/main" id="{81066CC6-48A9-17F0-08D0-C665E6F078D1}"/>
                </a:ext>
              </a:extLst>
            </p:cNvPr>
            <p:cNvSpPr/>
            <p:nvPr/>
          </p:nvSpPr>
          <p:spPr>
            <a:xfrm>
              <a:off x="7590306" y="1886723"/>
              <a:ext cx="3223471" cy="1015223"/>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0" name="ZoneTexte 19">
              <a:extLst>
                <a:ext uri="{FF2B5EF4-FFF2-40B4-BE49-F238E27FC236}">
                  <a16:creationId xmlns:a16="http://schemas.microsoft.com/office/drawing/2014/main" id="{6249DB8F-78AE-A43B-DFFB-7E24D06DDD9A}"/>
                </a:ext>
              </a:extLst>
            </p:cNvPr>
            <p:cNvSpPr txBox="1"/>
            <p:nvPr/>
          </p:nvSpPr>
          <p:spPr>
            <a:xfrm>
              <a:off x="7685866" y="1927800"/>
              <a:ext cx="3032350" cy="923330"/>
            </a:xfrm>
            <a:prstGeom prst="rect">
              <a:avLst/>
            </a:prstGeom>
            <a:noFill/>
          </p:spPr>
          <p:txBody>
            <a:bodyPr wrap="square" rtlCol="0">
              <a:spAutoFit/>
            </a:bodyPr>
            <a:lstStyle/>
            <a:p>
              <a:pPr algn="ctr"/>
              <a:r>
                <a:rPr lang="en-GB" dirty="0">
                  <a:solidFill>
                    <a:schemeClr val="accent1">
                      <a:lumMod val="75000"/>
                    </a:schemeClr>
                  </a:solidFill>
                </a:rPr>
                <a:t>Train each model for different hyper-parameters and using  cross-correlation</a:t>
              </a:r>
            </a:p>
          </p:txBody>
        </p:sp>
      </p:grpSp>
      <p:grpSp>
        <p:nvGrpSpPr>
          <p:cNvPr id="21" name="Groupe 20">
            <a:extLst>
              <a:ext uri="{FF2B5EF4-FFF2-40B4-BE49-F238E27FC236}">
                <a16:creationId xmlns:a16="http://schemas.microsoft.com/office/drawing/2014/main" id="{F97EA01E-6E64-53B3-A924-1575D35A57C9}"/>
              </a:ext>
            </a:extLst>
          </p:cNvPr>
          <p:cNvGrpSpPr/>
          <p:nvPr/>
        </p:nvGrpSpPr>
        <p:grpSpPr>
          <a:xfrm>
            <a:off x="1182130" y="5599495"/>
            <a:ext cx="3223471" cy="1015223"/>
            <a:chOff x="7590306" y="1886723"/>
            <a:chExt cx="3223471" cy="1015223"/>
          </a:xfrm>
          <a:effectLst>
            <a:outerShdw blurRad="50800" dist="38100" dir="2700000" algn="tl" rotWithShape="0">
              <a:prstClr val="black">
                <a:alpha val="40000"/>
              </a:prstClr>
            </a:outerShdw>
          </a:effectLst>
        </p:grpSpPr>
        <p:sp>
          <p:nvSpPr>
            <p:cNvPr id="22" name="Rectangle : coins arrondis 21">
              <a:extLst>
                <a:ext uri="{FF2B5EF4-FFF2-40B4-BE49-F238E27FC236}">
                  <a16:creationId xmlns:a16="http://schemas.microsoft.com/office/drawing/2014/main" id="{69AF1DB9-CE09-8832-8174-4FBC8827812F}"/>
                </a:ext>
              </a:extLst>
            </p:cNvPr>
            <p:cNvSpPr/>
            <p:nvPr/>
          </p:nvSpPr>
          <p:spPr>
            <a:xfrm>
              <a:off x="7590306" y="1886723"/>
              <a:ext cx="3223471" cy="1015223"/>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3" name="ZoneTexte 22">
              <a:extLst>
                <a:ext uri="{FF2B5EF4-FFF2-40B4-BE49-F238E27FC236}">
                  <a16:creationId xmlns:a16="http://schemas.microsoft.com/office/drawing/2014/main" id="{A4AE1CC9-1286-4E1D-BEEB-E2160F365BA9}"/>
                </a:ext>
              </a:extLst>
            </p:cNvPr>
            <p:cNvSpPr txBox="1"/>
            <p:nvPr/>
          </p:nvSpPr>
          <p:spPr>
            <a:xfrm>
              <a:off x="7685866" y="1965183"/>
              <a:ext cx="3032350" cy="923330"/>
            </a:xfrm>
            <a:prstGeom prst="rect">
              <a:avLst/>
            </a:prstGeom>
            <a:noFill/>
          </p:spPr>
          <p:txBody>
            <a:bodyPr wrap="square" rtlCol="0">
              <a:spAutoFit/>
            </a:bodyPr>
            <a:lstStyle/>
            <a:p>
              <a:pPr algn="ctr"/>
              <a:r>
                <a:rPr lang="en-GB" dirty="0">
                  <a:solidFill>
                    <a:schemeClr val="accent1">
                      <a:lumMod val="75000"/>
                    </a:schemeClr>
                  </a:solidFill>
                </a:rPr>
                <a:t>Evaluate and compare best models on test set using the accuracy metric</a:t>
              </a:r>
            </a:p>
          </p:txBody>
        </p:sp>
      </p:grpSp>
      <p:sp>
        <p:nvSpPr>
          <p:cNvPr id="24" name="Flèche vers le bas 23">
            <a:extLst>
              <a:ext uri="{FF2B5EF4-FFF2-40B4-BE49-F238E27FC236}">
                <a16:creationId xmlns:a16="http://schemas.microsoft.com/office/drawing/2014/main" id="{359DCF83-F99E-1140-B797-C1D5A2E9B097}"/>
              </a:ext>
            </a:extLst>
          </p:cNvPr>
          <p:cNvSpPr/>
          <p:nvPr/>
        </p:nvSpPr>
        <p:spPr>
          <a:xfrm>
            <a:off x="4626305" y="2082986"/>
            <a:ext cx="327810" cy="4518299"/>
          </a:xfrm>
          <a:prstGeom prst="down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5" name="Content Placeholder 4">
            <a:extLst>
              <a:ext uri="{FF2B5EF4-FFF2-40B4-BE49-F238E27FC236}">
                <a16:creationId xmlns:a16="http://schemas.microsoft.com/office/drawing/2014/main" id="{E920F882-38A4-6FAA-C130-9C3223554514}"/>
              </a:ext>
            </a:extLst>
          </p:cNvPr>
          <p:cNvSpPr txBox="1">
            <a:spLocks/>
          </p:cNvSpPr>
          <p:nvPr/>
        </p:nvSpPr>
        <p:spPr>
          <a:xfrm>
            <a:off x="6205067" y="1423647"/>
            <a:ext cx="4558748" cy="8292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1">
                    <a:lumMod val="75000"/>
                  </a:schemeClr>
                </a:solidFill>
                <a:latin typeface="Abadi" panose="020B0604020104020204" pitchFamily="34" charset="0"/>
              </a:rPr>
              <a:t>Types of Models Studied</a:t>
            </a:r>
          </a:p>
          <a:p>
            <a:pPr marL="0" indent="0">
              <a:lnSpc>
                <a:spcPct val="100000"/>
              </a:lnSpc>
              <a:spcBef>
                <a:spcPts val="1400"/>
              </a:spcBef>
              <a:buFont typeface="Arial" panose="020B0604020202020204" pitchFamily="34" charset="0"/>
              <a:buNone/>
            </a:pPr>
            <a:endParaRPr lang="en-US" sz="2200" dirty="0">
              <a:solidFill>
                <a:schemeClr val="accent1">
                  <a:lumMod val="75000"/>
                </a:schemeClr>
              </a:solidFill>
              <a:latin typeface="Abadi" panose="020B0604020104020204" pitchFamily="34" charset="0"/>
            </a:endParaRPr>
          </a:p>
          <a:p>
            <a:pPr>
              <a:lnSpc>
                <a:spcPct val="100000"/>
              </a:lnSpc>
              <a:spcBef>
                <a:spcPts val="1400"/>
              </a:spcBef>
            </a:pPr>
            <a:endParaRPr lang="en-US" sz="2200" dirty="0">
              <a:solidFill>
                <a:schemeClr val="accent1">
                  <a:lumMod val="75000"/>
                </a:schemeClr>
              </a:solidFill>
              <a:latin typeface="Abadi" panose="020B0604020104020204" pitchFamily="34" charset="0"/>
            </a:endParaRPr>
          </a:p>
          <a:p>
            <a:endParaRPr lang="en-US" dirty="0">
              <a:solidFill>
                <a:schemeClr val="accent1">
                  <a:lumMod val="75000"/>
                </a:schemeClr>
              </a:solidFill>
            </a:endParaRPr>
          </a:p>
        </p:txBody>
      </p:sp>
      <p:sp>
        <p:nvSpPr>
          <p:cNvPr id="27" name="Rectangle : coins arrondis 26">
            <a:extLst>
              <a:ext uri="{FF2B5EF4-FFF2-40B4-BE49-F238E27FC236}">
                <a16:creationId xmlns:a16="http://schemas.microsoft.com/office/drawing/2014/main" id="{C26C7566-9566-365A-DF0A-695BDE888685}"/>
              </a:ext>
            </a:extLst>
          </p:cNvPr>
          <p:cNvSpPr/>
          <p:nvPr/>
        </p:nvSpPr>
        <p:spPr>
          <a:xfrm>
            <a:off x="6781093" y="2252871"/>
            <a:ext cx="3303811" cy="2239655"/>
          </a:xfrm>
          <a:prstGeom prst="round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6" name="ZoneTexte 25">
            <a:extLst>
              <a:ext uri="{FF2B5EF4-FFF2-40B4-BE49-F238E27FC236}">
                <a16:creationId xmlns:a16="http://schemas.microsoft.com/office/drawing/2014/main" id="{725925DC-8807-5D80-9F01-6E17A7F11861}"/>
              </a:ext>
            </a:extLst>
          </p:cNvPr>
          <p:cNvSpPr txBox="1"/>
          <p:nvPr/>
        </p:nvSpPr>
        <p:spPr>
          <a:xfrm>
            <a:off x="7185298" y="2477784"/>
            <a:ext cx="2743200" cy="1738938"/>
          </a:xfrm>
          <a:prstGeom prst="rect">
            <a:avLst/>
          </a:prstGeom>
          <a:noFill/>
        </p:spPr>
        <p:txBody>
          <a:bodyPr wrap="square" rtlCol="0">
            <a:spAutoFit/>
          </a:bodyPr>
          <a:lstStyle/>
          <a:p>
            <a:pPr>
              <a:spcBef>
                <a:spcPts val="1400"/>
              </a:spcBef>
            </a:pPr>
            <a:r>
              <a:rPr lang="en-US" dirty="0">
                <a:solidFill>
                  <a:schemeClr val="accent1">
                    <a:lumMod val="75000"/>
                  </a:schemeClr>
                </a:solidFill>
                <a:latin typeface="Abadi" panose="020B0604020104020204" pitchFamily="34" charset="0"/>
              </a:rPr>
              <a:t>Logistic Regression</a:t>
            </a:r>
          </a:p>
          <a:p>
            <a:pPr>
              <a:spcBef>
                <a:spcPts val="1400"/>
              </a:spcBef>
            </a:pPr>
            <a:r>
              <a:rPr lang="en-US" dirty="0">
                <a:solidFill>
                  <a:schemeClr val="accent1">
                    <a:lumMod val="75000"/>
                  </a:schemeClr>
                </a:solidFill>
                <a:latin typeface="Abadi" panose="020B0604020104020204" pitchFamily="34" charset="0"/>
              </a:rPr>
              <a:t>Support Vector Machines</a:t>
            </a:r>
          </a:p>
          <a:p>
            <a:pPr>
              <a:spcBef>
                <a:spcPts val="1400"/>
              </a:spcBef>
            </a:pPr>
            <a:r>
              <a:rPr lang="en-US" dirty="0">
                <a:solidFill>
                  <a:schemeClr val="accent1">
                    <a:lumMod val="75000"/>
                  </a:schemeClr>
                </a:solidFill>
                <a:latin typeface="Abadi" panose="020B0604020104020204" pitchFamily="34" charset="0"/>
              </a:rPr>
              <a:t>Decision Tree</a:t>
            </a:r>
          </a:p>
          <a:p>
            <a:pPr>
              <a:spcBef>
                <a:spcPts val="1400"/>
              </a:spcBef>
            </a:pPr>
            <a:r>
              <a:rPr lang="en-US" dirty="0">
                <a:solidFill>
                  <a:schemeClr val="accent1">
                    <a:lumMod val="75000"/>
                  </a:schemeClr>
                </a:solidFill>
                <a:latin typeface="Abadi" panose="020B0604020104020204" pitchFamily="34" charset="0"/>
              </a:rPr>
              <a:t>K Nearest Neighbors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1">
                    <a:lumMod val="75000"/>
                  </a:schemeClr>
                </a:solidFill>
                <a:latin typeface="Abadi" panose="020B0604020104020204" pitchFamily="34" charset="0"/>
              </a:rPr>
              <a:t>Exploratory data analysis results</a:t>
            </a:r>
          </a:p>
          <a:p>
            <a:pPr>
              <a:lnSpc>
                <a:spcPct val="100000"/>
              </a:lnSpc>
              <a:spcBef>
                <a:spcPts val="1400"/>
              </a:spcBef>
            </a:pPr>
            <a:r>
              <a:rPr lang="en-US" sz="2200">
                <a:solidFill>
                  <a:schemeClr val="accent1">
                    <a:lumMod val="7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1">
                    <a:lumMod val="75000"/>
                  </a:schemeClr>
                </a:solidFill>
                <a:latin typeface="Abadi" panose="020B0604020104020204" pitchFamily="34" charset="0"/>
              </a:rPr>
              <a:t>Predictive analysis results</a:t>
            </a:r>
          </a:p>
          <a:p>
            <a:pPr lvl="1"/>
            <a:endParaRPr lang="en-US" sz="1800">
              <a:solidFill>
                <a:schemeClr val="accent1">
                  <a:lumMod val="75000"/>
                </a:schemeClr>
              </a:solidFill>
            </a:endParaRPr>
          </a:p>
          <a:p>
            <a:pPr marL="457200" lvl="1" indent="0">
              <a:buNone/>
            </a:pPr>
            <a:endParaRPr lang="en-US" sz="1800">
              <a:solidFill>
                <a:schemeClr val="accent1">
                  <a:lumMod val="75000"/>
                </a:schemeClr>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16</a:t>
            </a:fld>
            <a:endParaRPr lang="en-US">
              <a:solidFill>
                <a:schemeClr val="accent1">
                  <a:lumMod val="75000"/>
                </a:schemeClr>
              </a:solidFill>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Results</a:t>
            </a:r>
            <a:endParaRPr lang="en-US" dirty="0">
              <a:solidFill>
                <a:schemeClr val="accent1">
                  <a:lumMod val="75000"/>
                </a:schemeClr>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399"/>
            <a:ext cx="4806958" cy="396817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20 first launches departed from CCAFS site</a:t>
            </a:r>
          </a:p>
          <a:p>
            <a:pPr>
              <a:lnSpc>
                <a:spcPct val="100000"/>
              </a:lnSpc>
              <a:spcBef>
                <a:spcPts val="1400"/>
              </a:spcBef>
            </a:pPr>
            <a:r>
              <a:rPr lang="en-US" sz="2200" dirty="0">
                <a:solidFill>
                  <a:schemeClr val="accent3">
                    <a:lumMod val="25000"/>
                  </a:schemeClr>
                </a:solidFill>
                <a:latin typeface="Abadi" panose="020B0604020104020204" pitchFamily="34" charset="0"/>
              </a:rPr>
              <a:t>Rockets launched from CCAFS mostly failed to land during the first tests (for low FN). However, the scatter plot indicates less and less failure throughout the years, as the FN increases. </a:t>
            </a:r>
          </a:p>
          <a:p>
            <a:pPr>
              <a:lnSpc>
                <a:spcPct val="100000"/>
              </a:lnSpc>
              <a:spcBef>
                <a:spcPts val="1400"/>
              </a:spcBef>
            </a:pPr>
            <a:r>
              <a:rPr lang="en-US" sz="2200" dirty="0">
                <a:solidFill>
                  <a:schemeClr val="accent3">
                    <a:lumMod val="25000"/>
                  </a:schemeClr>
                </a:solidFill>
                <a:latin typeface="Abadi" panose="020B0604020104020204" pitchFamily="34" charset="0"/>
              </a:rPr>
              <a:t>This tendency can also be observed for other launch sites, such as VAFB and KSC.</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age 7" descr="Une image contenant capture d’écran, texte, diagramme, ligne&#10;&#10;Description générée automatiquement">
            <a:extLst>
              <a:ext uri="{FF2B5EF4-FFF2-40B4-BE49-F238E27FC236}">
                <a16:creationId xmlns:a16="http://schemas.microsoft.com/office/drawing/2014/main" id="{6E4D09D5-4E2B-3480-EFEF-45ED22694D5C}"/>
              </a:ext>
            </a:extLst>
          </p:cNvPr>
          <p:cNvPicPr>
            <a:picLocks noChangeAspect="1"/>
          </p:cNvPicPr>
          <p:nvPr/>
        </p:nvPicPr>
        <p:blipFill>
          <a:blip r:embed="rId3"/>
          <a:stretch>
            <a:fillRect/>
          </a:stretch>
        </p:blipFill>
        <p:spPr>
          <a:xfrm>
            <a:off x="6027811" y="1555173"/>
            <a:ext cx="4927600" cy="4470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19</a:t>
            </a:fld>
            <a:endParaRPr lang="en-US">
              <a:solidFill>
                <a:schemeClr val="accent1">
                  <a:lumMod val="75000"/>
                </a:schemeClr>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97565" y="2069756"/>
            <a:ext cx="11635903" cy="1359243"/>
          </a:xfrm>
          <a:prstGeom prst="rect">
            <a:avLst/>
          </a:prstGeom>
        </p:spPr>
        <p:txBody>
          <a:bodyPr>
            <a:normAutofit/>
          </a:bodyPr>
          <a:lstStyle/>
          <a:p>
            <a:pPr>
              <a:lnSpc>
                <a:spcPct val="100000"/>
              </a:lnSpc>
              <a:spcBef>
                <a:spcPts val="1400"/>
              </a:spcBef>
            </a:pPr>
            <a:r>
              <a:rPr lang="en-US" sz="2200" dirty="0">
                <a:solidFill>
                  <a:schemeClr val="accent1">
                    <a:lumMod val="75000"/>
                  </a:schemeClr>
                </a:solidFill>
                <a:latin typeface="Abadi" panose="020B0604020104020204" pitchFamily="34" charset="0"/>
              </a:rPr>
              <a:t>Throughout the years, heavy launchers (high payload mass) outnumber lightweight launchers</a:t>
            </a:r>
          </a:p>
          <a:p>
            <a:pPr>
              <a:lnSpc>
                <a:spcPct val="100000"/>
              </a:lnSpc>
              <a:spcBef>
                <a:spcPts val="1400"/>
              </a:spcBef>
            </a:pPr>
            <a:r>
              <a:rPr lang="en-US" sz="2200" dirty="0">
                <a:solidFill>
                  <a:schemeClr val="accent1">
                    <a:lumMod val="75000"/>
                  </a:schemeClr>
                </a:solidFill>
                <a:latin typeface="Abadi" panose="020B0604020104020204" pitchFamily="34" charset="0"/>
              </a:rPr>
              <a:t>Success rate increases with FN</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Payload vs. Launch Site</a:t>
            </a:r>
          </a:p>
        </p:txBody>
      </p:sp>
      <p:pic>
        <p:nvPicPr>
          <p:cNvPr id="2" name="Image 1" descr="Une image contenant ligne, Tracé, capture d’écran&#10;&#10;Description générée automatiquement">
            <a:extLst>
              <a:ext uri="{FF2B5EF4-FFF2-40B4-BE49-F238E27FC236}">
                <a16:creationId xmlns:a16="http://schemas.microsoft.com/office/drawing/2014/main" id="{6B9977A5-1741-4D64-582E-A10C96C31D02}"/>
              </a:ext>
            </a:extLst>
          </p:cNvPr>
          <p:cNvPicPr>
            <a:picLocks noChangeAspect="1"/>
          </p:cNvPicPr>
          <p:nvPr/>
        </p:nvPicPr>
        <p:blipFill>
          <a:blip r:embed="rId3"/>
          <a:stretch>
            <a:fillRect/>
          </a:stretch>
        </p:blipFill>
        <p:spPr>
          <a:xfrm>
            <a:off x="158532" y="3621131"/>
            <a:ext cx="11874936" cy="23261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solidFill>
                  <a:schemeClr val="accent1">
                    <a:lumMod val="75000"/>
                  </a:schemeClr>
                </a:solidFill>
              </a:rPr>
              <a:pPr/>
              <a:t>2</a:t>
            </a:fld>
            <a:endParaRPr lang="en-US" dirty="0">
              <a:solidFill>
                <a:schemeClr val="accent1">
                  <a:lumMod val="75000"/>
                </a:schemeClr>
              </a:solidFill>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
            </a:pPr>
            <a:r>
              <a:rPr lang="en-US" sz="2200" dirty="0">
                <a:solidFill>
                  <a:schemeClr val="accent1">
                    <a:lumMod val="75000"/>
                  </a:schemeClr>
                </a:solidFill>
                <a:latin typeface="Abadi"/>
              </a:rPr>
              <a:t>Executive Summary</a:t>
            </a:r>
          </a:p>
          <a:p>
            <a:pPr>
              <a:lnSpc>
                <a:spcPct val="100000"/>
              </a:lnSpc>
              <a:spcBef>
                <a:spcPts val="1400"/>
              </a:spcBef>
              <a:buFont typeface="Wingdings" pitchFamily="2" charset="2"/>
              <a:buChar char="§"/>
            </a:pPr>
            <a:r>
              <a:rPr lang="en-US" sz="2200" dirty="0">
                <a:solidFill>
                  <a:schemeClr val="accent1">
                    <a:lumMod val="75000"/>
                  </a:schemeClr>
                </a:solidFill>
                <a:latin typeface="Abadi"/>
              </a:rPr>
              <a:t>Introduction</a:t>
            </a:r>
          </a:p>
          <a:p>
            <a:pPr>
              <a:lnSpc>
                <a:spcPct val="100000"/>
              </a:lnSpc>
              <a:spcBef>
                <a:spcPts val="1400"/>
              </a:spcBef>
              <a:buFont typeface="Wingdings" pitchFamily="2" charset="2"/>
              <a:buChar char="§"/>
            </a:pPr>
            <a:r>
              <a:rPr lang="en-US" sz="2200" dirty="0">
                <a:solidFill>
                  <a:schemeClr val="accent1">
                    <a:lumMod val="75000"/>
                  </a:schemeClr>
                </a:solidFill>
                <a:latin typeface="Abadi"/>
              </a:rPr>
              <a:t>Methodology</a:t>
            </a:r>
          </a:p>
          <a:p>
            <a:pPr>
              <a:lnSpc>
                <a:spcPct val="100000"/>
              </a:lnSpc>
              <a:spcBef>
                <a:spcPts val="1400"/>
              </a:spcBef>
              <a:buFont typeface="Wingdings" pitchFamily="2" charset="2"/>
              <a:buChar char="§"/>
            </a:pPr>
            <a:r>
              <a:rPr lang="en-US" sz="2200" dirty="0">
                <a:solidFill>
                  <a:schemeClr val="accent1">
                    <a:lumMod val="75000"/>
                  </a:schemeClr>
                </a:solidFill>
                <a:latin typeface="Abadi"/>
              </a:rPr>
              <a:t>Results</a:t>
            </a:r>
          </a:p>
          <a:p>
            <a:pPr>
              <a:lnSpc>
                <a:spcPct val="100000"/>
              </a:lnSpc>
              <a:spcBef>
                <a:spcPts val="1400"/>
              </a:spcBef>
              <a:buFont typeface="Wingdings" pitchFamily="2" charset="2"/>
              <a:buChar char="§"/>
            </a:pPr>
            <a:r>
              <a:rPr lang="en-US" sz="2200" dirty="0">
                <a:solidFill>
                  <a:schemeClr val="accent1">
                    <a:lumMod val="75000"/>
                  </a:schemeClr>
                </a:solidFill>
                <a:latin typeface="Abadi"/>
              </a:rPr>
              <a:t>Conclusion</a:t>
            </a:r>
          </a:p>
          <a:p>
            <a:pPr>
              <a:lnSpc>
                <a:spcPct val="100000"/>
              </a:lnSpc>
              <a:spcBef>
                <a:spcPts val="1400"/>
              </a:spcBef>
              <a:buFont typeface="Wingdings" pitchFamily="2" charset="2"/>
              <a:buChar char="§"/>
            </a:pPr>
            <a:r>
              <a:rPr lang="en-US" sz="2200" dirty="0">
                <a:solidFill>
                  <a:schemeClr val="accent1">
                    <a:lumMod val="7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20</a:t>
            </a:fld>
            <a:endParaRPr lang="en-US">
              <a:solidFill>
                <a:schemeClr val="accent1">
                  <a:lumMod val="75000"/>
                </a:schemeClr>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213985"/>
            <a:ext cx="3932238" cy="3811588"/>
          </a:xfrm>
          <a:prstGeom prst="rect">
            <a:avLst/>
          </a:prstGeom>
        </p:spPr>
        <p:txBody>
          <a:bodyPr>
            <a:normAutofit/>
          </a:bodyPr>
          <a:lstStyle/>
          <a:p>
            <a:pPr>
              <a:lnSpc>
                <a:spcPct val="100000"/>
              </a:lnSpc>
              <a:spcBef>
                <a:spcPts val="1400"/>
              </a:spcBef>
            </a:pPr>
            <a:r>
              <a:rPr lang="en-CA" sz="2200" dirty="0">
                <a:solidFill>
                  <a:schemeClr val="accent1">
                    <a:lumMod val="75000"/>
                  </a:schemeClr>
                </a:solidFill>
                <a:latin typeface="Abadi" panose="020B0604020104020204" pitchFamily="34" charset="0"/>
              </a:rPr>
              <a:t>Orbit types ES-L1, GEO, HEO, SSO and VLEO show highest success rate, above 80%. </a:t>
            </a:r>
          </a:p>
          <a:p>
            <a:pPr>
              <a:lnSpc>
                <a:spcPct val="100000"/>
              </a:lnSpc>
              <a:spcBef>
                <a:spcPts val="1400"/>
              </a:spcBef>
            </a:pPr>
            <a:r>
              <a:rPr lang="en-CA" sz="2200" dirty="0">
                <a:solidFill>
                  <a:schemeClr val="accent1">
                    <a:lumMod val="75000"/>
                  </a:schemeClr>
                </a:solidFill>
                <a:latin typeface="Abadi" panose="020B0604020104020204" pitchFamily="34" charset="0"/>
              </a:rPr>
              <a:t>The average success rate for all other orbits is around 60%, except for the SO orbit which shows 0% success rate (outlier).</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Success Rate vs. Orbit Type</a:t>
            </a:r>
            <a:endParaRPr lang="en-US" dirty="0">
              <a:solidFill>
                <a:schemeClr val="accent1">
                  <a:lumMod val="75000"/>
                </a:schemeClr>
              </a:solidFill>
            </a:endParaRPr>
          </a:p>
        </p:txBody>
      </p:sp>
      <p:pic>
        <p:nvPicPr>
          <p:cNvPr id="6" name="Image 5" descr="Une image contenant texte, capture d’écran, Caractère coloré, Tracé&#10;&#10;Description générée automatiquement">
            <a:extLst>
              <a:ext uri="{FF2B5EF4-FFF2-40B4-BE49-F238E27FC236}">
                <a16:creationId xmlns:a16="http://schemas.microsoft.com/office/drawing/2014/main" id="{6BD31D40-889E-A703-53B2-D5F87A8CD11C}"/>
              </a:ext>
            </a:extLst>
          </p:cNvPr>
          <p:cNvPicPr>
            <a:picLocks noChangeAspect="1"/>
          </p:cNvPicPr>
          <p:nvPr/>
        </p:nvPicPr>
        <p:blipFill>
          <a:blip r:embed="rId3"/>
          <a:stretch>
            <a:fillRect/>
          </a:stretch>
        </p:blipFill>
        <p:spPr>
          <a:xfrm>
            <a:off x="5771322" y="1745698"/>
            <a:ext cx="5181600" cy="3949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21</a:t>
            </a:fld>
            <a:endParaRPr lang="en-US">
              <a:solidFill>
                <a:schemeClr val="accent1">
                  <a:lumMod val="75000"/>
                </a:schemeClr>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54510"/>
            <a:ext cx="3932238" cy="4055960"/>
          </a:xfrm>
          <a:prstGeom prst="rect">
            <a:avLst/>
          </a:prstGeom>
        </p:spPr>
        <p:txBody>
          <a:bodyPr>
            <a:normAutofit lnSpcReduction="10000"/>
          </a:bodyPr>
          <a:lstStyle/>
          <a:p>
            <a:pPr>
              <a:lnSpc>
                <a:spcPct val="100000"/>
              </a:lnSpc>
              <a:spcBef>
                <a:spcPts val="1400"/>
              </a:spcBef>
            </a:pPr>
            <a:r>
              <a:rPr lang="en-US" sz="2200" dirty="0">
                <a:solidFill>
                  <a:schemeClr val="accent1">
                    <a:lumMod val="75000"/>
                  </a:schemeClr>
                </a:solidFill>
                <a:latin typeface="Abadi" panose="020B0604020104020204" pitchFamily="34" charset="0"/>
              </a:rPr>
              <a:t>Data is not representative for the ES-L1, HEO, GEO and SO orbits, since only 1 test was attempted on these orbits. </a:t>
            </a:r>
          </a:p>
          <a:p>
            <a:pPr>
              <a:lnSpc>
                <a:spcPct val="100000"/>
              </a:lnSpc>
              <a:spcBef>
                <a:spcPts val="1400"/>
              </a:spcBef>
            </a:pPr>
            <a:r>
              <a:rPr lang="en-US" sz="2200" dirty="0">
                <a:solidFill>
                  <a:schemeClr val="accent1">
                    <a:lumMod val="75000"/>
                  </a:schemeClr>
                </a:solidFill>
                <a:latin typeface="Abadi" panose="020B0604020104020204" pitchFamily="34" charset="0"/>
              </a:rPr>
              <a:t>For all other orbit types, we observe a progression in success rate throughout the years (or FN). </a:t>
            </a:r>
          </a:p>
          <a:p>
            <a:pPr>
              <a:lnSpc>
                <a:spcPct val="100000"/>
              </a:lnSpc>
              <a:spcBef>
                <a:spcPts val="1400"/>
              </a:spcBef>
            </a:pPr>
            <a:r>
              <a:rPr lang="en-US" sz="2200" dirty="0">
                <a:solidFill>
                  <a:schemeClr val="accent1">
                    <a:lumMod val="75000"/>
                  </a:schemeClr>
                </a:solidFill>
                <a:latin typeface="Abadi" panose="020B0604020104020204" pitchFamily="34" charset="0"/>
              </a:rPr>
              <a:t>Note that SSO orbit shows 100% accuracy for more than 1 attempt.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Flight Number vs. Orbit Type</a:t>
            </a:r>
            <a:endParaRPr lang="en-US" dirty="0">
              <a:solidFill>
                <a:schemeClr val="accent1">
                  <a:lumMod val="75000"/>
                </a:schemeClr>
              </a:solidFill>
            </a:endParaRPr>
          </a:p>
        </p:txBody>
      </p:sp>
      <p:pic>
        <p:nvPicPr>
          <p:cNvPr id="6" name="Image 5" descr="Une image contenant texte, capture d’écran, ligne, nombre&#10;&#10;Description générée automatiquement">
            <a:extLst>
              <a:ext uri="{FF2B5EF4-FFF2-40B4-BE49-F238E27FC236}">
                <a16:creationId xmlns:a16="http://schemas.microsoft.com/office/drawing/2014/main" id="{C15291F7-4F54-A997-D5BF-036FB4F39BA7}"/>
              </a:ext>
            </a:extLst>
          </p:cNvPr>
          <p:cNvPicPr>
            <a:picLocks noChangeAspect="1"/>
          </p:cNvPicPr>
          <p:nvPr/>
        </p:nvPicPr>
        <p:blipFill>
          <a:blip r:embed="rId3"/>
          <a:stretch>
            <a:fillRect/>
          </a:stretch>
        </p:blipFill>
        <p:spPr>
          <a:xfrm>
            <a:off x="5522843" y="1785454"/>
            <a:ext cx="5334000" cy="3949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22</a:t>
            </a:fld>
            <a:endParaRPr lang="en-US">
              <a:solidFill>
                <a:schemeClr val="accent1">
                  <a:lumMod val="75000"/>
                </a:schemeClr>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fr-FR" sz="2200" dirty="0" err="1">
                <a:solidFill>
                  <a:schemeClr val="accent1">
                    <a:lumMod val="75000"/>
                  </a:schemeClr>
                </a:solidFill>
                <a:latin typeface="Abadi" panose="020B0604020104020204" pitchFamily="34" charset="0"/>
              </a:rPr>
              <a:t>From</a:t>
            </a:r>
            <a:r>
              <a:rPr lang="fr-FR" sz="2200" dirty="0">
                <a:solidFill>
                  <a:schemeClr val="accent1">
                    <a:lumMod val="75000"/>
                  </a:schemeClr>
                </a:solidFill>
                <a:latin typeface="Abadi" panose="020B0604020104020204" pitchFamily="34" charset="0"/>
              </a:rPr>
              <a:t> the </a:t>
            </a:r>
            <a:r>
              <a:rPr lang="fr-FR" sz="2200" dirty="0" err="1">
                <a:solidFill>
                  <a:schemeClr val="accent1">
                    <a:lumMod val="75000"/>
                  </a:schemeClr>
                </a:solidFill>
                <a:latin typeface="Abadi" panose="020B0604020104020204" pitchFamily="34" charset="0"/>
              </a:rPr>
              <a:t>scatter</a:t>
            </a:r>
            <a:r>
              <a:rPr lang="fr-FR" sz="2200" dirty="0">
                <a:solidFill>
                  <a:schemeClr val="accent1">
                    <a:lumMod val="75000"/>
                  </a:schemeClr>
                </a:solidFill>
                <a:latin typeface="Abadi" panose="020B0604020104020204" pitchFamily="34" charset="0"/>
              </a:rPr>
              <a:t> plot, </a:t>
            </a:r>
            <a:r>
              <a:rPr lang="en-US" sz="2200" dirty="0">
                <a:solidFill>
                  <a:schemeClr val="accent1">
                    <a:lumMod val="75000"/>
                  </a:schemeClr>
                </a:solidFill>
                <a:latin typeface="Abadi" panose="020B0604020104020204" pitchFamily="34" charset="0"/>
              </a:rPr>
              <a:t>most of the payload carried by the F9 is below 10’000 (kg)</a:t>
            </a:r>
          </a:p>
          <a:p>
            <a:pPr>
              <a:lnSpc>
                <a:spcPct val="100000"/>
              </a:lnSpc>
              <a:spcBef>
                <a:spcPts val="1400"/>
              </a:spcBef>
            </a:pPr>
            <a:r>
              <a:rPr lang="en-US" sz="2200" dirty="0">
                <a:solidFill>
                  <a:schemeClr val="accent1">
                    <a:lumMod val="75000"/>
                  </a:schemeClr>
                </a:solidFill>
                <a:latin typeface="Abadi" panose="020B0604020104020204" pitchFamily="34" charset="0"/>
              </a:rPr>
              <a:t>Except for the ISS orbit, each orbit type seems to have a small payload range</a:t>
            </a:r>
          </a:p>
          <a:p>
            <a:pPr>
              <a:lnSpc>
                <a:spcPct val="100000"/>
              </a:lnSpc>
              <a:spcBef>
                <a:spcPts val="1400"/>
              </a:spcBef>
            </a:pPr>
            <a:endParaRPr lang="en-US" sz="2200" dirty="0">
              <a:solidFill>
                <a:schemeClr val="accent1">
                  <a:lumMod val="7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Payload vs. Orbit Type</a:t>
            </a:r>
            <a:endParaRPr lang="en-US" dirty="0">
              <a:solidFill>
                <a:schemeClr val="accent1">
                  <a:lumMod val="75000"/>
                </a:schemeClr>
              </a:solidFill>
            </a:endParaRPr>
          </a:p>
        </p:txBody>
      </p:sp>
      <p:pic>
        <p:nvPicPr>
          <p:cNvPr id="6" name="Image 5" descr="Une image contenant texte, capture d’écran, nombre, ligne&#10;&#10;Description générée automatiquement">
            <a:extLst>
              <a:ext uri="{FF2B5EF4-FFF2-40B4-BE49-F238E27FC236}">
                <a16:creationId xmlns:a16="http://schemas.microsoft.com/office/drawing/2014/main" id="{0B1582C6-F70A-0A83-9B1D-2E51F3404306}"/>
              </a:ext>
            </a:extLst>
          </p:cNvPr>
          <p:cNvPicPr>
            <a:picLocks noChangeAspect="1"/>
          </p:cNvPicPr>
          <p:nvPr/>
        </p:nvPicPr>
        <p:blipFill>
          <a:blip r:embed="rId3"/>
          <a:stretch>
            <a:fillRect/>
          </a:stretch>
        </p:blipFill>
        <p:spPr>
          <a:xfrm>
            <a:off x="5604565" y="1825211"/>
            <a:ext cx="5435600" cy="3949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23</a:t>
            </a:fld>
            <a:endParaRPr lang="en-US">
              <a:solidFill>
                <a:schemeClr val="accent1">
                  <a:lumMod val="75000"/>
                </a:schemeClr>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1">
                    <a:lumMod val="75000"/>
                  </a:schemeClr>
                </a:solidFill>
                <a:latin typeface="Abadi" panose="020B0604020104020204" pitchFamily="34" charset="0"/>
              </a:rPr>
              <a:t>Success rate clearly increases throughout the years</a:t>
            </a:r>
          </a:p>
          <a:p>
            <a:pPr>
              <a:lnSpc>
                <a:spcPct val="100000"/>
              </a:lnSpc>
              <a:spcBef>
                <a:spcPts val="1400"/>
              </a:spcBef>
            </a:pPr>
            <a:r>
              <a:rPr lang="en-CA" sz="2200" dirty="0">
                <a:solidFill>
                  <a:schemeClr val="accent1">
                    <a:lumMod val="75000"/>
                  </a:schemeClr>
                </a:solidFill>
                <a:latin typeface="Abadi" panose="020B0604020104020204" pitchFamily="34" charset="0"/>
              </a:rPr>
              <a:t>A small drop in success rate occurs in 2018, while the general tendency for the success rate is increasing with the years</a:t>
            </a:r>
            <a:endParaRPr lang="en-US" sz="2200" dirty="0">
              <a:solidFill>
                <a:schemeClr val="accent1">
                  <a:lumMod val="7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Launch Success Yearly Trend</a:t>
            </a:r>
          </a:p>
        </p:txBody>
      </p:sp>
      <p:pic>
        <p:nvPicPr>
          <p:cNvPr id="6" name="Image 5" descr="Une image contenant diagramme, ligne, Tracé, texte&#10;&#10;Description générée automatiquement">
            <a:extLst>
              <a:ext uri="{FF2B5EF4-FFF2-40B4-BE49-F238E27FC236}">
                <a16:creationId xmlns:a16="http://schemas.microsoft.com/office/drawing/2014/main" id="{9A4512A9-99F6-C11D-6B3B-B27CE05AAE2F}"/>
              </a:ext>
            </a:extLst>
          </p:cNvPr>
          <p:cNvPicPr>
            <a:picLocks noChangeAspect="1"/>
          </p:cNvPicPr>
          <p:nvPr/>
        </p:nvPicPr>
        <p:blipFill>
          <a:blip r:embed="rId3"/>
          <a:stretch>
            <a:fillRect/>
          </a:stretch>
        </p:blipFill>
        <p:spPr>
          <a:xfrm>
            <a:off x="5705061" y="1581786"/>
            <a:ext cx="5181600" cy="3949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Image 7" descr="Une image contenant texte, Police, capture d’écran, Graphique&#10;&#10;Description générée automatiquement">
            <a:extLst>
              <a:ext uri="{FF2B5EF4-FFF2-40B4-BE49-F238E27FC236}">
                <a16:creationId xmlns:a16="http://schemas.microsoft.com/office/drawing/2014/main" id="{43EC9700-D4C6-043E-29D5-00D619F5FCCF}"/>
              </a:ext>
            </a:extLst>
          </p:cNvPr>
          <p:cNvPicPr>
            <a:picLocks noChangeAspect="1"/>
          </p:cNvPicPr>
          <p:nvPr/>
        </p:nvPicPr>
        <p:blipFill>
          <a:blip r:embed="rId3"/>
          <a:stretch>
            <a:fillRect/>
          </a:stretch>
        </p:blipFill>
        <p:spPr>
          <a:xfrm>
            <a:off x="2164522" y="2959652"/>
            <a:ext cx="1422400" cy="1574800"/>
          </a:xfrm>
          <a:prstGeom prst="rect">
            <a:avLst/>
          </a:prstGeom>
          <a:effectLst>
            <a:outerShdw blurRad="50800" dist="38100" dir="2700000" algn="tl" rotWithShape="0">
              <a:prstClr val="black">
                <a:alpha val="40000"/>
              </a:prstClr>
            </a:outerShdw>
          </a:effectLst>
        </p:spPr>
      </p:pic>
      <p:grpSp>
        <p:nvGrpSpPr>
          <p:cNvPr id="12" name="Groupe 11">
            <a:extLst>
              <a:ext uri="{FF2B5EF4-FFF2-40B4-BE49-F238E27FC236}">
                <a16:creationId xmlns:a16="http://schemas.microsoft.com/office/drawing/2014/main" id="{45EEC3A0-6F52-DD51-D8D9-767094BE6677}"/>
              </a:ext>
            </a:extLst>
          </p:cNvPr>
          <p:cNvGrpSpPr/>
          <p:nvPr/>
        </p:nvGrpSpPr>
        <p:grpSpPr>
          <a:xfrm>
            <a:off x="6330121" y="3137451"/>
            <a:ext cx="3697357" cy="1219200"/>
            <a:chOff x="5804452" y="3167270"/>
            <a:chExt cx="3697357" cy="1219200"/>
          </a:xfrm>
        </p:grpSpPr>
        <p:sp>
          <p:nvSpPr>
            <p:cNvPr id="10" name="Rectangle : coins arrondis 9">
              <a:extLst>
                <a:ext uri="{FF2B5EF4-FFF2-40B4-BE49-F238E27FC236}">
                  <a16:creationId xmlns:a16="http://schemas.microsoft.com/office/drawing/2014/main" id="{4C2CECC1-3D47-B159-C861-E4F69AC97B2D}"/>
                </a:ext>
              </a:extLst>
            </p:cNvPr>
            <p:cNvSpPr/>
            <p:nvPr/>
          </p:nvSpPr>
          <p:spPr>
            <a:xfrm>
              <a:off x="5804452" y="3167270"/>
              <a:ext cx="3697357" cy="1219200"/>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ZoneTexte 8">
              <a:extLst>
                <a:ext uri="{FF2B5EF4-FFF2-40B4-BE49-F238E27FC236}">
                  <a16:creationId xmlns:a16="http://schemas.microsoft.com/office/drawing/2014/main" id="{D7CB98EE-2474-C965-1FF1-8F87C49BBFC5}"/>
                </a:ext>
              </a:extLst>
            </p:cNvPr>
            <p:cNvSpPr txBox="1"/>
            <p:nvPr/>
          </p:nvSpPr>
          <p:spPr>
            <a:xfrm>
              <a:off x="6096000" y="3285387"/>
              <a:ext cx="3120887" cy="923330"/>
            </a:xfrm>
            <a:prstGeom prst="rect">
              <a:avLst/>
            </a:prstGeom>
            <a:noFill/>
          </p:spPr>
          <p:txBody>
            <a:bodyPr wrap="square" rtlCol="0">
              <a:spAutoFit/>
            </a:bodyPr>
            <a:lstStyle/>
            <a:p>
              <a:pPr algn="ctr"/>
              <a:r>
                <a:rPr lang="en-GB" dirty="0"/>
                <a:t>Falcon 9 launchers have been launched from 4 different sites from 2010 to 2020</a:t>
              </a:r>
            </a:p>
          </p:txBody>
        </p:sp>
      </p:grpSp>
      <p:sp>
        <p:nvSpPr>
          <p:cNvPr id="11" name="Flèche vers la droite 10">
            <a:extLst>
              <a:ext uri="{FF2B5EF4-FFF2-40B4-BE49-F238E27FC236}">
                <a16:creationId xmlns:a16="http://schemas.microsoft.com/office/drawing/2014/main" id="{E79F62D7-5EEE-839D-CF6A-16FFD15BA4A9}"/>
              </a:ext>
            </a:extLst>
          </p:cNvPr>
          <p:cNvSpPr/>
          <p:nvPr/>
        </p:nvSpPr>
        <p:spPr>
          <a:xfrm>
            <a:off x="4468191" y="3528821"/>
            <a:ext cx="980661" cy="436459"/>
          </a:xfrm>
          <a:prstGeom prst="right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7486" y="1858770"/>
            <a:ext cx="10687962" cy="4351338"/>
          </a:xfrm>
          <a:prstGeom prst="rect">
            <a:avLst/>
          </a:prstGeom>
        </p:spPr>
        <p:txBody>
          <a:bodyPr>
            <a:normAutofit/>
          </a:bodyPr>
          <a:lstStyle/>
          <a:p>
            <a:pPr marL="0" indent="0" algn="ctr">
              <a:lnSpc>
                <a:spcPct val="100000"/>
              </a:lnSpc>
              <a:spcBef>
                <a:spcPts val="1400"/>
              </a:spcBef>
              <a:buNone/>
            </a:pPr>
            <a:r>
              <a:rPr lang="en-US" sz="2200" dirty="0">
                <a:solidFill>
                  <a:schemeClr val="accent1">
                    <a:lumMod val="75000"/>
                  </a:schemeClr>
                </a:solidFill>
                <a:latin typeface="Abadi" panose="020B0604020104020204" pitchFamily="34" charset="0"/>
              </a:rPr>
              <a:t>The landing phase of the boosters at CCAFS resulted in either failure or no attempt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descr="Une image contenant texte, capture d’écran, noir&#10;&#10;Description générée automatiquement">
            <a:extLst>
              <a:ext uri="{FF2B5EF4-FFF2-40B4-BE49-F238E27FC236}">
                <a16:creationId xmlns:a16="http://schemas.microsoft.com/office/drawing/2014/main" id="{8377BF11-DB09-6DDD-CDAE-BCDDFA356636}"/>
              </a:ext>
            </a:extLst>
          </p:cNvPr>
          <p:cNvPicPr>
            <a:picLocks noChangeAspect="1"/>
          </p:cNvPicPr>
          <p:nvPr/>
        </p:nvPicPr>
        <p:blipFill>
          <a:blip r:embed="rId3"/>
          <a:stretch>
            <a:fillRect/>
          </a:stretch>
        </p:blipFill>
        <p:spPr>
          <a:xfrm>
            <a:off x="397486" y="3167481"/>
            <a:ext cx="11397028" cy="2087021"/>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32851235-3DE2-2E31-D986-A7C43D312D4D}"/>
              </a:ext>
            </a:extLst>
          </p:cNvPr>
          <p:cNvSpPr/>
          <p:nvPr/>
        </p:nvSpPr>
        <p:spPr>
          <a:xfrm>
            <a:off x="2875722" y="2862470"/>
            <a:ext cx="821635" cy="276970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C7F4DA4-527F-AB98-0CF4-BA51061EEA5F}"/>
              </a:ext>
            </a:extLst>
          </p:cNvPr>
          <p:cNvSpPr/>
          <p:nvPr/>
        </p:nvSpPr>
        <p:spPr>
          <a:xfrm>
            <a:off x="10636337" y="2826139"/>
            <a:ext cx="1158177" cy="276970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26</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55799" cy="4351338"/>
          </a:xfrm>
          <a:prstGeom prst="rect">
            <a:avLst/>
          </a:prstGeom>
        </p:spPr>
        <p:txBody>
          <a:bodyPr>
            <a:normAutofit/>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Total payload mass (kg) carried by Falcon 9 boosters from NASA (2010-2020)</a:t>
            </a:r>
          </a:p>
          <a:p>
            <a:pPr>
              <a:lnSpc>
                <a:spcPct val="100000"/>
              </a:lnSpc>
              <a:spcBef>
                <a:spcPts val="1400"/>
              </a:spcBef>
            </a:pP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Total Payload Mass</a:t>
            </a:r>
          </a:p>
        </p:txBody>
      </p:sp>
      <p:pic>
        <p:nvPicPr>
          <p:cNvPr id="8" name="Image 7" descr="Une image contenant texte, Police, capture d’écran, Graphique&#10;&#10;Description générée automatiquement">
            <a:extLst>
              <a:ext uri="{FF2B5EF4-FFF2-40B4-BE49-F238E27FC236}">
                <a16:creationId xmlns:a16="http://schemas.microsoft.com/office/drawing/2014/main" id="{34198055-1650-DD76-0077-186B76A5C887}"/>
              </a:ext>
            </a:extLst>
          </p:cNvPr>
          <p:cNvPicPr>
            <a:picLocks noChangeAspect="1"/>
          </p:cNvPicPr>
          <p:nvPr/>
        </p:nvPicPr>
        <p:blipFill>
          <a:blip r:embed="rId3"/>
          <a:stretch>
            <a:fillRect/>
          </a:stretch>
        </p:blipFill>
        <p:spPr>
          <a:xfrm>
            <a:off x="2437576" y="3645694"/>
            <a:ext cx="1879600" cy="711200"/>
          </a:xfrm>
          <a:prstGeom prst="rect">
            <a:avLst/>
          </a:prstGeom>
          <a:effectLst>
            <a:outerShdw blurRad="50800" dist="38100" dir="2700000" algn="tl" rotWithShape="0">
              <a:prstClr val="black">
                <a:alpha val="40000"/>
              </a:prstClr>
            </a:outerShdw>
          </a:effectLst>
        </p:spPr>
      </p:pic>
      <p:sp>
        <p:nvSpPr>
          <p:cNvPr id="9" name="ZoneTexte 8">
            <a:extLst>
              <a:ext uri="{FF2B5EF4-FFF2-40B4-BE49-F238E27FC236}">
                <a16:creationId xmlns:a16="http://schemas.microsoft.com/office/drawing/2014/main" id="{E790AD00-52AB-9E7D-0E10-08E2A5D68234}"/>
              </a:ext>
            </a:extLst>
          </p:cNvPr>
          <p:cNvSpPr txBox="1"/>
          <p:nvPr/>
        </p:nvSpPr>
        <p:spPr>
          <a:xfrm>
            <a:off x="5492267" y="3493462"/>
            <a:ext cx="4513124" cy="1107996"/>
          </a:xfrm>
          <a:prstGeom prst="rect">
            <a:avLst/>
          </a:prstGeom>
          <a:noFill/>
        </p:spPr>
        <p:txBody>
          <a:bodyPr wrap="square" rtlCol="0">
            <a:spAutoFit/>
          </a:bodyPr>
          <a:lstStyle/>
          <a:p>
            <a:r>
              <a:rPr lang="en-GB" sz="2200" dirty="0">
                <a:solidFill>
                  <a:schemeClr val="accent1">
                    <a:lumMod val="75000"/>
                  </a:schemeClr>
                </a:solidFill>
              </a:rPr>
              <a:t>Although Falcon 9 is a SpaceX booster, NASA benefitted from this booster to send some payload into space</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27</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Average payload mass (kg) carried by booster version F9 v1.1 (2010-2020)</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Average Payload Mass by F9 v1.1</a:t>
            </a:r>
          </a:p>
        </p:txBody>
      </p:sp>
      <p:pic>
        <p:nvPicPr>
          <p:cNvPr id="6" name="Image 5" descr="Une image contenant texte, Police, capture d’écran, Graphique&#10;&#10;Description générée automatiquement">
            <a:extLst>
              <a:ext uri="{FF2B5EF4-FFF2-40B4-BE49-F238E27FC236}">
                <a16:creationId xmlns:a16="http://schemas.microsoft.com/office/drawing/2014/main" id="{C06E1A97-4081-5BEF-E6ED-75DD7B34A49A}"/>
              </a:ext>
            </a:extLst>
          </p:cNvPr>
          <p:cNvPicPr>
            <a:picLocks noChangeAspect="1"/>
          </p:cNvPicPr>
          <p:nvPr/>
        </p:nvPicPr>
        <p:blipFill>
          <a:blip r:embed="rId3"/>
          <a:stretch>
            <a:fillRect/>
          </a:stretch>
        </p:blipFill>
        <p:spPr>
          <a:xfrm>
            <a:off x="2080596" y="3626644"/>
            <a:ext cx="2451100" cy="749300"/>
          </a:xfrm>
          <a:prstGeom prst="rect">
            <a:avLst/>
          </a:prstGeom>
          <a:effectLst>
            <a:outerShdw blurRad="50800" dist="38100" dir="2700000" algn="tl" rotWithShape="0">
              <a:prstClr val="black">
                <a:alpha val="40000"/>
              </a:prstClr>
            </a:outerShdw>
          </a:effectLst>
        </p:spPr>
      </p:pic>
      <p:sp>
        <p:nvSpPr>
          <p:cNvPr id="7" name="ZoneTexte 6">
            <a:extLst>
              <a:ext uri="{FF2B5EF4-FFF2-40B4-BE49-F238E27FC236}">
                <a16:creationId xmlns:a16="http://schemas.microsoft.com/office/drawing/2014/main" id="{547C65B6-7AD7-CE9D-AEEE-4FB50CCBDB41}"/>
              </a:ext>
            </a:extLst>
          </p:cNvPr>
          <p:cNvSpPr txBox="1"/>
          <p:nvPr/>
        </p:nvSpPr>
        <p:spPr>
          <a:xfrm>
            <a:off x="5642804" y="3785850"/>
            <a:ext cx="5223284" cy="430887"/>
          </a:xfrm>
          <a:prstGeom prst="rect">
            <a:avLst/>
          </a:prstGeom>
          <a:noFill/>
        </p:spPr>
        <p:txBody>
          <a:bodyPr wrap="square" rtlCol="0">
            <a:spAutoFit/>
          </a:bodyPr>
          <a:lstStyle/>
          <a:p>
            <a:r>
              <a:rPr lang="en-GB" sz="2200" dirty="0">
                <a:solidFill>
                  <a:schemeClr val="accent1">
                    <a:lumMod val="75000"/>
                  </a:schemeClr>
                </a:solidFill>
              </a:rPr>
              <a:t>Typical weight carried by a F9 v1.1 booster</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28</a:t>
            </a:fld>
            <a:endParaRPr lang="en-US">
              <a:solidFill>
                <a:schemeClr val="accent1">
                  <a:lumMod val="7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First Successful Ground Landing Date</a:t>
            </a:r>
          </a:p>
        </p:txBody>
      </p:sp>
      <p:pic>
        <p:nvPicPr>
          <p:cNvPr id="8" name="Image 7" descr="Une image contenant texte, Police, Graphique, blanc&#10;&#10;Description générée automatiquement">
            <a:extLst>
              <a:ext uri="{FF2B5EF4-FFF2-40B4-BE49-F238E27FC236}">
                <a16:creationId xmlns:a16="http://schemas.microsoft.com/office/drawing/2014/main" id="{320FF4AB-7A8F-9FEB-C1C8-03B18804CD21}"/>
              </a:ext>
            </a:extLst>
          </p:cNvPr>
          <p:cNvPicPr>
            <a:picLocks noChangeAspect="1"/>
          </p:cNvPicPr>
          <p:nvPr/>
        </p:nvPicPr>
        <p:blipFill>
          <a:blip r:embed="rId3"/>
          <a:stretch>
            <a:fillRect/>
          </a:stretch>
        </p:blipFill>
        <p:spPr>
          <a:xfrm>
            <a:off x="8714772" y="3105150"/>
            <a:ext cx="1295400" cy="647700"/>
          </a:xfrm>
          <a:prstGeom prst="rect">
            <a:avLst/>
          </a:prstGeom>
          <a:effectLst>
            <a:outerShdw blurRad="50800" dist="38100" dir="2700000" algn="tl" rotWithShape="0">
              <a:prstClr val="black">
                <a:alpha val="40000"/>
              </a:prstClr>
            </a:outerShdw>
          </a:effectLst>
        </p:spPr>
      </p:pic>
      <p:sp>
        <p:nvSpPr>
          <p:cNvPr id="10" name="ZoneTexte 9">
            <a:extLst>
              <a:ext uri="{FF2B5EF4-FFF2-40B4-BE49-F238E27FC236}">
                <a16:creationId xmlns:a16="http://schemas.microsoft.com/office/drawing/2014/main" id="{2353A869-D7BD-A346-57A7-938729E3190E}"/>
              </a:ext>
            </a:extLst>
          </p:cNvPr>
          <p:cNvSpPr txBox="1"/>
          <p:nvPr/>
        </p:nvSpPr>
        <p:spPr>
          <a:xfrm>
            <a:off x="1126434" y="3064193"/>
            <a:ext cx="6202017" cy="1046440"/>
          </a:xfrm>
          <a:prstGeom prst="rect">
            <a:avLst/>
          </a:prstGeom>
          <a:noFill/>
        </p:spPr>
        <p:txBody>
          <a:bodyPr wrap="square" rtlCol="0">
            <a:spAutoFit/>
          </a:bodyPr>
          <a:lstStyle/>
          <a:p>
            <a:pPr marL="0" indent="0">
              <a:lnSpc>
                <a:spcPct val="100000"/>
              </a:lnSpc>
              <a:spcBef>
                <a:spcPts val="1400"/>
              </a:spcBef>
              <a:buNone/>
            </a:pPr>
            <a:r>
              <a:rPr lang="en-US" sz="2200" dirty="0">
                <a:solidFill>
                  <a:schemeClr val="accent1">
                    <a:lumMod val="75000"/>
                  </a:schemeClr>
                </a:solidFill>
                <a:latin typeface="Abadi"/>
              </a:rPr>
              <a:t>Although tests started in 2010, it took 5 years for boosters to successfully land on a ground pad!</a:t>
            </a:r>
            <a:endParaRPr lang="en-US" sz="2200" dirty="0">
              <a:solidFill>
                <a:schemeClr val="accent1">
                  <a:lumMod val="75000"/>
                </a:schemeClr>
              </a:solidFill>
            </a:endParaRPr>
          </a:p>
          <a:p>
            <a:endParaRPr lang="en-GB" dirty="0">
              <a:solidFill>
                <a:schemeClr val="accent1">
                  <a:lumMod val="75000"/>
                </a:schemeClr>
              </a:solidFill>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29</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1">
                    <a:lumMod val="75000"/>
                  </a:schemeClr>
                </a:solidFill>
                <a:latin typeface="Abadi"/>
              </a:rPr>
              <a:t>Boosters which have successfully landed on drone ship and had payload mass greater than 4000 but less than 6000</a:t>
            </a: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Successful Drone Ship Landing with Payload between 4000 and 6000</a:t>
            </a:r>
          </a:p>
        </p:txBody>
      </p:sp>
      <p:pic>
        <p:nvPicPr>
          <p:cNvPr id="7" name="Image 6" descr="Une image contenant texte, Police, capture d’écran, conception&#10;&#10;Description générée automatiquement">
            <a:extLst>
              <a:ext uri="{FF2B5EF4-FFF2-40B4-BE49-F238E27FC236}">
                <a16:creationId xmlns:a16="http://schemas.microsoft.com/office/drawing/2014/main" id="{4BBF7FD2-8512-BC8B-3B16-0B90566F8D59}"/>
              </a:ext>
            </a:extLst>
          </p:cNvPr>
          <p:cNvPicPr>
            <a:picLocks noChangeAspect="1"/>
          </p:cNvPicPr>
          <p:nvPr/>
        </p:nvPicPr>
        <p:blipFill>
          <a:blip r:embed="rId3"/>
          <a:stretch>
            <a:fillRect/>
          </a:stretch>
        </p:blipFill>
        <p:spPr>
          <a:xfrm>
            <a:off x="5335661" y="3245644"/>
            <a:ext cx="1384300" cy="15113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accent1">
                    <a:lumMod val="75000"/>
                  </a:schemeClr>
                </a:solidFill>
              </a:rPr>
              <a:pPr>
                <a:spcAft>
                  <a:spcPts val="600"/>
                </a:spcAft>
              </a:pPr>
              <a:t>3</a:t>
            </a:fld>
            <a:endParaRPr lang="en-US" dirty="0">
              <a:solidFill>
                <a:schemeClr val="accent1">
                  <a:lumMod val="75000"/>
                </a:schemeClr>
              </a:solidFill>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569308"/>
            <a:ext cx="4827600" cy="44562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
            </a:pPr>
            <a:r>
              <a:rPr lang="en-US" sz="2200" dirty="0">
                <a:solidFill>
                  <a:schemeClr val="accent1">
                    <a:lumMod val="75000"/>
                  </a:schemeClr>
                </a:solidFill>
                <a:latin typeface="Abadi" panose="020B0604020104020204" pitchFamily="34" charset="0"/>
              </a:rPr>
              <a:t>Methodologies</a:t>
            </a:r>
          </a:p>
          <a:p>
            <a:pPr>
              <a:lnSpc>
                <a:spcPct val="100000"/>
              </a:lnSpc>
              <a:spcBef>
                <a:spcPts val="1400"/>
              </a:spcBef>
              <a:buFont typeface="Wingdings" pitchFamily="2" charset="2"/>
              <a:buChar char="§"/>
            </a:pPr>
            <a:endParaRPr lang="en-US" sz="2200" dirty="0">
              <a:solidFill>
                <a:schemeClr val="accent1">
                  <a:lumMod val="75000"/>
                </a:schemeClr>
              </a:solidFill>
              <a:latin typeface="Abadi" panose="020B0604020104020204" pitchFamily="34" charset="0"/>
            </a:endParaRPr>
          </a:p>
          <a:p>
            <a:pPr lvl="1">
              <a:lnSpc>
                <a:spcPct val="100000"/>
              </a:lnSpc>
              <a:spcBef>
                <a:spcPts val="1400"/>
              </a:spcBef>
              <a:buFont typeface="Wingdings" pitchFamily="2" charset="2"/>
              <a:buChar char="§"/>
            </a:pPr>
            <a:r>
              <a:rPr lang="en-US" sz="1800" dirty="0">
                <a:solidFill>
                  <a:schemeClr val="accent1">
                    <a:lumMod val="75000"/>
                  </a:schemeClr>
                </a:solidFill>
                <a:latin typeface="Abadi" panose="020B0604020104020204" pitchFamily="34" charset="0"/>
              </a:rPr>
              <a:t>Data extraction (API/Web-scraping) of Falcon F9 launches &amp; landings</a:t>
            </a:r>
          </a:p>
          <a:p>
            <a:pPr lvl="1">
              <a:lnSpc>
                <a:spcPct val="100000"/>
              </a:lnSpc>
              <a:spcBef>
                <a:spcPts val="1400"/>
              </a:spcBef>
              <a:buFont typeface="Wingdings" pitchFamily="2" charset="2"/>
              <a:buChar char="§"/>
            </a:pPr>
            <a:r>
              <a:rPr lang="en-US" sz="1800" dirty="0">
                <a:solidFill>
                  <a:schemeClr val="accent1">
                    <a:lumMod val="75000"/>
                  </a:schemeClr>
                </a:solidFill>
                <a:latin typeface="Abadi" panose="020B0604020104020204" pitchFamily="34" charset="0"/>
              </a:rPr>
              <a:t>Data manipulation and EDA (SQL/Pandas)</a:t>
            </a:r>
          </a:p>
          <a:p>
            <a:pPr lvl="1">
              <a:lnSpc>
                <a:spcPct val="100000"/>
              </a:lnSpc>
              <a:spcBef>
                <a:spcPts val="1400"/>
              </a:spcBef>
              <a:buFont typeface="Wingdings" pitchFamily="2" charset="2"/>
              <a:buChar char="§"/>
            </a:pPr>
            <a:r>
              <a:rPr lang="en-US" sz="1800" dirty="0">
                <a:solidFill>
                  <a:schemeClr val="accent1">
                    <a:lumMod val="75000"/>
                  </a:schemeClr>
                </a:solidFill>
                <a:latin typeface="Abadi" panose="020B0604020104020204" pitchFamily="34" charset="0"/>
              </a:rPr>
              <a:t>Interactive data visualization (Folium/</a:t>
            </a:r>
            <a:r>
              <a:rPr lang="en-US" sz="1800" dirty="0" err="1">
                <a:solidFill>
                  <a:schemeClr val="accent1">
                    <a:lumMod val="75000"/>
                  </a:schemeClr>
                </a:solidFill>
                <a:latin typeface="Abadi" panose="020B0604020104020204" pitchFamily="34" charset="0"/>
              </a:rPr>
              <a:t>Plotly</a:t>
            </a:r>
            <a:r>
              <a:rPr lang="en-US" sz="1800" dirty="0">
                <a:solidFill>
                  <a:schemeClr val="accent1">
                    <a:lumMod val="75000"/>
                  </a:schemeClr>
                </a:solidFill>
                <a:latin typeface="Abadi" panose="020B0604020104020204" pitchFamily="34" charset="0"/>
              </a:rPr>
              <a:t>/Dash)</a:t>
            </a:r>
          </a:p>
          <a:p>
            <a:pPr lvl="1">
              <a:lnSpc>
                <a:spcPct val="100000"/>
              </a:lnSpc>
              <a:spcBef>
                <a:spcPts val="1400"/>
              </a:spcBef>
              <a:buFont typeface="Wingdings" pitchFamily="2" charset="2"/>
              <a:buChar char="§"/>
            </a:pPr>
            <a:r>
              <a:rPr lang="en-US" sz="1800" dirty="0">
                <a:solidFill>
                  <a:schemeClr val="accent1">
                    <a:lumMod val="75000"/>
                  </a:schemeClr>
                </a:solidFill>
                <a:latin typeface="Abadi" panose="020B0604020104020204" pitchFamily="34" charset="0"/>
              </a:rPr>
              <a:t>Predictive analysis using classification models (Scikit-learn)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Executive Summary</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128BCC43-9627-6322-4616-202B1D7FA2F7}"/>
              </a:ext>
            </a:extLst>
          </p:cNvPr>
          <p:cNvSpPr txBox="1">
            <a:spLocks/>
          </p:cNvSpPr>
          <p:nvPr/>
        </p:nvSpPr>
        <p:spPr>
          <a:xfrm>
            <a:off x="6027811" y="1573427"/>
            <a:ext cx="4561930" cy="44562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Courier New" panose="02070309020205020404" pitchFamily="49" charset="0"/>
              <a:buChar char="o"/>
            </a:pPr>
            <a:r>
              <a:rPr lang="en-US" sz="2200" dirty="0">
                <a:solidFill>
                  <a:schemeClr val="accent1">
                    <a:lumMod val="75000"/>
                  </a:schemeClr>
                </a:solidFill>
                <a:latin typeface="Abadi" panose="020B0604020104020204" pitchFamily="34" charset="0"/>
              </a:rPr>
              <a:t>Results</a:t>
            </a:r>
          </a:p>
          <a:p>
            <a:pPr>
              <a:lnSpc>
                <a:spcPct val="100000"/>
              </a:lnSpc>
              <a:spcBef>
                <a:spcPts val="1400"/>
              </a:spcBef>
              <a:buFont typeface="Courier New" panose="02070309020205020404" pitchFamily="49" charset="0"/>
              <a:buChar char="o"/>
            </a:pPr>
            <a:endParaRPr lang="en-US" sz="2200" dirty="0">
              <a:solidFill>
                <a:schemeClr val="accent1">
                  <a:lumMod val="7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r>
              <a:rPr lang="en-US" sz="1800" dirty="0">
                <a:solidFill>
                  <a:schemeClr val="accent1">
                    <a:lumMod val="75000"/>
                  </a:schemeClr>
                </a:solidFill>
                <a:latin typeface="Abadi" panose="020B0604020104020204" pitchFamily="34" charset="0"/>
              </a:rPr>
              <a:t>Payload mass and success rate (2010-2020)</a:t>
            </a:r>
          </a:p>
          <a:p>
            <a:pPr lvl="1">
              <a:lnSpc>
                <a:spcPct val="100000"/>
              </a:lnSpc>
              <a:spcBef>
                <a:spcPts val="1400"/>
              </a:spcBef>
              <a:buFont typeface="Courier New" panose="02070309020205020404" pitchFamily="49" charset="0"/>
              <a:buChar char="o"/>
            </a:pPr>
            <a:r>
              <a:rPr lang="en-US" sz="1800" dirty="0">
                <a:solidFill>
                  <a:schemeClr val="accent1">
                    <a:lumMod val="75000"/>
                  </a:schemeClr>
                </a:solidFill>
                <a:latin typeface="Abadi" panose="020B0604020104020204" pitchFamily="34" charset="0"/>
              </a:rPr>
              <a:t>Best performing orbit type</a:t>
            </a:r>
          </a:p>
          <a:p>
            <a:pPr lvl="1">
              <a:lnSpc>
                <a:spcPct val="100000"/>
              </a:lnSpc>
              <a:spcBef>
                <a:spcPts val="1400"/>
              </a:spcBef>
              <a:buFont typeface="Courier New" panose="02070309020205020404" pitchFamily="49" charset="0"/>
              <a:buChar char="o"/>
            </a:pPr>
            <a:r>
              <a:rPr lang="en-US" sz="1800" dirty="0">
                <a:solidFill>
                  <a:schemeClr val="accent1">
                    <a:lumMod val="75000"/>
                  </a:schemeClr>
                </a:solidFill>
                <a:latin typeface="Abadi" panose="020B0604020104020204" pitchFamily="34" charset="0"/>
              </a:rPr>
              <a:t>Launch sites’ locations</a:t>
            </a:r>
          </a:p>
          <a:p>
            <a:pPr lvl="1">
              <a:lnSpc>
                <a:spcPct val="100000"/>
              </a:lnSpc>
              <a:spcBef>
                <a:spcPts val="1400"/>
              </a:spcBef>
              <a:buFont typeface="Courier New" panose="02070309020205020404" pitchFamily="49" charset="0"/>
              <a:buChar char="o"/>
            </a:pPr>
            <a:r>
              <a:rPr lang="en-US" sz="1800" dirty="0">
                <a:solidFill>
                  <a:schemeClr val="accent1">
                    <a:lumMod val="75000"/>
                  </a:schemeClr>
                </a:solidFill>
                <a:latin typeface="Abadi" panose="020B0604020104020204" pitchFamily="34" charset="0"/>
              </a:rPr>
              <a:t>Best performing launch site</a:t>
            </a:r>
            <a:endParaRPr lang="en-US" sz="1800" dirty="0">
              <a:solidFill>
                <a:schemeClr val="accent1">
                  <a:lumMod val="75000"/>
                </a:schemeClr>
              </a:solidFill>
              <a:latin typeface="Abadi"/>
            </a:endParaRPr>
          </a:p>
          <a:p>
            <a:pPr lvl="1">
              <a:lnSpc>
                <a:spcPct val="100000"/>
              </a:lnSpc>
              <a:spcBef>
                <a:spcPts val="1400"/>
              </a:spcBef>
              <a:buFont typeface="Courier New" panose="02070309020205020404" pitchFamily="49" charset="0"/>
              <a:buChar char="o"/>
            </a:pPr>
            <a:r>
              <a:rPr lang="en-US" sz="1800" dirty="0">
                <a:solidFill>
                  <a:schemeClr val="accent1">
                    <a:lumMod val="75000"/>
                  </a:schemeClr>
                </a:solidFill>
                <a:latin typeface="Abadi"/>
              </a:rPr>
              <a:t>Best performing booster version </a:t>
            </a:r>
          </a:p>
          <a:p>
            <a:pPr lvl="1">
              <a:lnSpc>
                <a:spcPct val="100000"/>
              </a:lnSpc>
              <a:spcBef>
                <a:spcPts val="1400"/>
              </a:spcBef>
              <a:buFont typeface="Courier New" panose="02070309020205020404" pitchFamily="49" charset="0"/>
              <a:buChar char="o"/>
            </a:pPr>
            <a:r>
              <a:rPr lang="en-US" sz="1800" dirty="0">
                <a:solidFill>
                  <a:schemeClr val="accent1">
                    <a:lumMod val="75000"/>
                  </a:schemeClr>
                </a:solidFill>
                <a:latin typeface="Abadi" panose="020B0604020104020204" pitchFamily="34" charset="0"/>
              </a:rPr>
              <a:t>Best classification model</a:t>
            </a: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30</a:t>
            </a:fld>
            <a:endParaRPr lang="en-US">
              <a:solidFill>
                <a:schemeClr val="accent1">
                  <a:lumMod val="7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Total Number of Successful and Failure Mission Outcomes</a:t>
            </a:r>
          </a:p>
        </p:txBody>
      </p:sp>
      <p:pic>
        <p:nvPicPr>
          <p:cNvPr id="6" name="Image 5" descr="Une image contenant texte, capture d’écran, Police&#10;&#10;Description générée automatiquement">
            <a:extLst>
              <a:ext uri="{FF2B5EF4-FFF2-40B4-BE49-F238E27FC236}">
                <a16:creationId xmlns:a16="http://schemas.microsoft.com/office/drawing/2014/main" id="{B913D24F-83A2-9898-26AF-C0F43CA2451C}"/>
              </a:ext>
            </a:extLst>
          </p:cNvPr>
          <p:cNvPicPr>
            <a:picLocks noChangeAspect="1"/>
          </p:cNvPicPr>
          <p:nvPr/>
        </p:nvPicPr>
        <p:blipFill>
          <a:blip r:embed="rId3"/>
          <a:stretch>
            <a:fillRect/>
          </a:stretch>
        </p:blipFill>
        <p:spPr>
          <a:xfrm>
            <a:off x="1038916" y="2925141"/>
            <a:ext cx="3594100" cy="1511300"/>
          </a:xfrm>
          <a:prstGeom prst="rect">
            <a:avLst/>
          </a:prstGeom>
          <a:effectLst>
            <a:outerShdw blurRad="50800" dist="38100" dir="2700000" algn="tl" rotWithShape="0">
              <a:prstClr val="black">
                <a:alpha val="40000"/>
              </a:prstClr>
            </a:outerShdw>
          </a:effectLst>
        </p:spPr>
      </p:pic>
      <p:sp>
        <p:nvSpPr>
          <p:cNvPr id="7" name="ZoneTexte 6">
            <a:extLst>
              <a:ext uri="{FF2B5EF4-FFF2-40B4-BE49-F238E27FC236}">
                <a16:creationId xmlns:a16="http://schemas.microsoft.com/office/drawing/2014/main" id="{4F744C13-B0CB-F8B6-AF73-B15B46332504}"/>
              </a:ext>
            </a:extLst>
          </p:cNvPr>
          <p:cNvSpPr txBox="1"/>
          <p:nvPr/>
        </p:nvSpPr>
        <p:spPr>
          <a:xfrm>
            <a:off x="5910469" y="3172959"/>
            <a:ext cx="5375142" cy="1107996"/>
          </a:xfrm>
          <a:prstGeom prst="rect">
            <a:avLst/>
          </a:prstGeom>
          <a:noFill/>
        </p:spPr>
        <p:txBody>
          <a:bodyPr wrap="square" rtlCol="0">
            <a:spAutoFit/>
          </a:bodyPr>
          <a:lstStyle/>
          <a:p>
            <a:pPr marL="342900" indent="-342900">
              <a:buFont typeface="Arial" panose="020B0604020202020204" pitchFamily="34" charset="0"/>
              <a:buChar char="•"/>
            </a:pPr>
            <a:r>
              <a:rPr lang="en-GB" sz="2200" dirty="0">
                <a:solidFill>
                  <a:schemeClr val="accent1">
                    <a:lumMod val="75000"/>
                  </a:schemeClr>
                </a:solidFill>
              </a:rPr>
              <a:t>Missions only failed once</a:t>
            </a:r>
          </a:p>
          <a:p>
            <a:pPr marL="342900" indent="-342900">
              <a:buFont typeface="Arial" panose="020B0604020202020204" pitchFamily="34" charset="0"/>
              <a:buChar char="•"/>
            </a:pPr>
            <a:r>
              <a:rPr lang="en-GB" sz="2200" dirty="0">
                <a:solidFill>
                  <a:schemeClr val="accent1">
                    <a:lumMod val="75000"/>
                  </a:schemeClr>
                </a:solidFill>
              </a:rPr>
              <a:t>The payload status was unclear only once</a:t>
            </a:r>
          </a:p>
          <a:p>
            <a:pPr marL="342900" indent="-342900">
              <a:buFont typeface="Arial" panose="020B0604020202020204" pitchFamily="34" charset="0"/>
              <a:buChar char="•"/>
            </a:pPr>
            <a:r>
              <a:rPr lang="en-GB" sz="2200" dirty="0">
                <a:solidFill>
                  <a:schemeClr val="accent1">
                    <a:lumMod val="75000"/>
                  </a:schemeClr>
                </a:solidFill>
              </a:rPr>
              <a:t>Else, every mission was a success!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31</a:t>
            </a:fld>
            <a:endParaRPr lang="en-US" dirty="0">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67506" y="2685291"/>
            <a:ext cx="3656216" cy="2362062"/>
          </a:xfrm>
          <a:prstGeom prst="rect">
            <a:avLst/>
          </a:prstGeom>
        </p:spPr>
        <p:txBody>
          <a:bodyPr>
            <a:normAutofit/>
          </a:bodyPr>
          <a:lstStyle/>
          <a:p>
            <a:pPr>
              <a:lnSpc>
                <a:spcPct val="100000"/>
              </a:lnSpc>
              <a:spcBef>
                <a:spcPts val="1400"/>
              </a:spcBef>
            </a:pPr>
            <a:r>
              <a:rPr lang="en-US" sz="2200" dirty="0">
                <a:solidFill>
                  <a:schemeClr val="accent1">
                    <a:lumMod val="75000"/>
                  </a:schemeClr>
                </a:solidFill>
                <a:latin typeface="Abadi" panose="020B0604020104020204" pitchFamily="34" charset="0"/>
              </a:rPr>
              <a:t>The F9 B5 is one of the biggest boosters from SpaceX F9 series</a:t>
            </a:r>
          </a:p>
          <a:p>
            <a:pPr>
              <a:lnSpc>
                <a:spcPct val="100000"/>
              </a:lnSpc>
              <a:spcBef>
                <a:spcPts val="1400"/>
              </a:spcBef>
            </a:pPr>
            <a:r>
              <a:rPr lang="en-US" sz="2200" dirty="0">
                <a:solidFill>
                  <a:schemeClr val="accent1">
                    <a:lumMod val="75000"/>
                  </a:schemeClr>
                </a:solidFill>
                <a:latin typeface="Abadi" panose="020B0604020104020204" pitchFamily="34" charset="0"/>
              </a:rPr>
              <a:t>It carried the maximum payload to space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Boosters Carried Maximum Payload</a:t>
            </a:r>
          </a:p>
        </p:txBody>
      </p:sp>
      <p:pic>
        <p:nvPicPr>
          <p:cNvPr id="8" name="Image 7" descr="Une image contenant texte, capture d’écran, Police, noir et blanc&#10;&#10;Description générée automatiquement">
            <a:extLst>
              <a:ext uri="{FF2B5EF4-FFF2-40B4-BE49-F238E27FC236}">
                <a16:creationId xmlns:a16="http://schemas.microsoft.com/office/drawing/2014/main" id="{F347CEDA-3A2A-F857-96D2-8B258B8CD695}"/>
              </a:ext>
            </a:extLst>
          </p:cNvPr>
          <p:cNvPicPr>
            <a:picLocks noChangeAspect="1"/>
          </p:cNvPicPr>
          <p:nvPr/>
        </p:nvPicPr>
        <p:blipFill>
          <a:blip r:embed="rId3"/>
          <a:stretch>
            <a:fillRect/>
          </a:stretch>
        </p:blipFill>
        <p:spPr>
          <a:xfrm>
            <a:off x="7686262" y="2005772"/>
            <a:ext cx="1587500" cy="37211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32</a:t>
            </a:fld>
            <a:endParaRPr lang="en-US" dirty="0">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1">
                    <a:lumMod val="75000"/>
                  </a:schemeClr>
                </a:solidFill>
                <a:latin typeface="Abadi"/>
              </a:rPr>
              <a:t>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2015 Launch Records</a:t>
            </a:r>
          </a:p>
        </p:txBody>
      </p:sp>
      <p:pic>
        <p:nvPicPr>
          <p:cNvPr id="6" name="Image 5" descr="Une image contenant texte, Police, capture d’écran, nombre&#10;&#10;Description générée automatiquement">
            <a:extLst>
              <a:ext uri="{FF2B5EF4-FFF2-40B4-BE49-F238E27FC236}">
                <a16:creationId xmlns:a16="http://schemas.microsoft.com/office/drawing/2014/main" id="{B2210571-3126-170C-5B94-142DA20C4CE6}"/>
              </a:ext>
            </a:extLst>
          </p:cNvPr>
          <p:cNvPicPr>
            <a:picLocks noChangeAspect="1"/>
          </p:cNvPicPr>
          <p:nvPr/>
        </p:nvPicPr>
        <p:blipFill>
          <a:blip r:embed="rId3"/>
          <a:stretch>
            <a:fillRect/>
          </a:stretch>
        </p:blipFill>
        <p:spPr>
          <a:xfrm>
            <a:off x="1495012" y="3474998"/>
            <a:ext cx="5092700" cy="1016000"/>
          </a:xfrm>
          <a:prstGeom prst="rect">
            <a:avLst/>
          </a:prstGeom>
          <a:effectLst>
            <a:outerShdw blurRad="50800" dist="38100" dir="2700000" algn="tl" rotWithShape="0">
              <a:prstClr val="black">
                <a:alpha val="40000"/>
              </a:prstClr>
            </a:outerShdw>
          </a:effectLst>
        </p:spPr>
      </p:pic>
      <p:sp>
        <p:nvSpPr>
          <p:cNvPr id="7" name="ZoneTexte 6">
            <a:extLst>
              <a:ext uri="{FF2B5EF4-FFF2-40B4-BE49-F238E27FC236}">
                <a16:creationId xmlns:a16="http://schemas.microsoft.com/office/drawing/2014/main" id="{709AE19B-EC76-7A8B-4AE5-A61370EC195F}"/>
              </a:ext>
            </a:extLst>
          </p:cNvPr>
          <p:cNvSpPr txBox="1"/>
          <p:nvPr/>
        </p:nvSpPr>
        <p:spPr>
          <a:xfrm>
            <a:off x="7675492" y="3429000"/>
            <a:ext cx="3021496" cy="1107996"/>
          </a:xfrm>
          <a:prstGeom prst="rect">
            <a:avLst/>
          </a:prstGeom>
          <a:noFill/>
        </p:spPr>
        <p:txBody>
          <a:bodyPr wrap="square" rtlCol="0">
            <a:spAutoFit/>
          </a:bodyPr>
          <a:lstStyle/>
          <a:p>
            <a:r>
              <a:rPr lang="en-GB" sz="2200" dirty="0">
                <a:solidFill>
                  <a:schemeClr val="accent1">
                    <a:lumMod val="75000"/>
                  </a:schemeClr>
                </a:solidFill>
              </a:rPr>
              <a:t>F9 v1.1 </a:t>
            </a:r>
            <a:r>
              <a:rPr lang="en-GB" sz="2200" b="1" dirty="0">
                <a:solidFill>
                  <a:schemeClr val="accent1">
                    <a:lumMod val="75000"/>
                  </a:schemeClr>
                </a:solidFill>
              </a:rPr>
              <a:t>failed twice </a:t>
            </a:r>
            <a:r>
              <a:rPr lang="en-GB" sz="2200" dirty="0">
                <a:solidFill>
                  <a:schemeClr val="accent1">
                    <a:lumMod val="75000"/>
                  </a:schemeClr>
                </a:solidFill>
              </a:rPr>
              <a:t>to land on drone ship when launched from CCAFS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33</a:t>
            </a:fld>
            <a:endParaRPr lang="en-US" dirty="0">
              <a:solidFill>
                <a:schemeClr val="accent1">
                  <a:lumMod val="75000"/>
                </a:schemeClr>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Rank Landing Outcomes Between 2010-06-04 and 2017-03-20</a:t>
            </a:r>
          </a:p>
        </p:txBody>
      </p:sp>
      <p:pic>
        <p:nvPicPr>
          <p:cNvPr id="6" name="Image 5" descr="Une image contenant texte, Police, capture d’écran, nombre&#10;&#10;Description générée automatiquement">
            <a:extLst>
              <a:ext uri="{FF2B5EF4-FFF2-40B4-BE49-F238E27FC236}">
                <a16:creationId xmlns:a16="http://schemas.microsoft.com/office/drawing/2014/main" id="{01A373CB-F731-2A16-DF1A-48B1A0928AD5}"/>
              </a:ext>
            </a:extLst>
          </p:cNvPr>
          <p:cNvPicPr>
            <a:picLocks noChangeAspect="1"/>
          </p:cNvPicPr>
          <p:nvPr/>
        </p:nvPicPr>
        <p:blipFill>
          <a:blip r:embed="rId3"/>
          <a:stretch>
            <a:fillRect/>
          </a:stretch>
        </p:blipFill>
        <p:spPr>
          <a:xfrm>
            <a:off x="2093986" y="3080386"/>
            <a:ext cx="2882900" cy="952500"/>
          </a:xfrm>
          <a:prstGeom prst="rect">
            <a:avLst/>
          </a:prstGeom>
          <a:effectLst>
            <a:outerShdw blurRad="50800" dist="38100" dir="2700000" algn="tl" rotWithShape="0">
              <a:prstClr val="black">
                <a:alpha val="40000"/>
              </a:prstClr>
            </a:outerShdw>
          </a:effectLst>
        </p:spPr>
      </p:pic>
      <p:sp>
        <p:nvSpPr>
          <p:cNvPr id="7" name="ZoneTexte 6">
            <a:extLst>
              <a:ext uri="{FF2B5EF4-FFF2-40B4-BE49-F238E27FC236}">
                <a16:creationId xmlns:a16="http://schemas.microsoft.com/office/drawing/2014/main" id="{041374BF-FFD8-8FF5-7D94-559FB8F1B34A}"/>
              </a:ext>
            </a:extLst>
          </p:cNvPr>
          <p:cNvSpPr txBox="1"/>
          <p:nvPr/>
        </p:nvSpPr>
        <p:spPr>
          <a:xfrm>
            <a:off x="6027811" y="3002638"/>
            <a:ext cx="4585252" cy="1107996"/>
          </a:xfrm>
          <a:prstGeom prst="rect">
            <a:avLst/>
          </a:prstGeom>
          <a:noFill/>
        </p:spPr>
        <p:txBody>
          <a:bodyPr wrap="square" rtlCol="0">
            <a:spAutoFit/>
          </a:bodyPr>
          <a:lstStyle/>
          <a:p>
            <a:r>
              <a:rPr lang="en-GB" sz="2200" dirty="0">
                <a:solidFill>
                  <a:schemeClr val="accent1">
                    <a:lumMod val="75000"/>
                  </a:schemeClr>
                </a:solidFill>
              </a:rPr>
              <a:t>There is more failure on drone ships than success on ground pads between </a:t>
            </a:r>
            <a:r>
              <a:rPr lang="en-US" sz="2200" dirty="0">
                <a:solidFill>
                  <a:schemeClr val="accent1">
                    <a:lumMod val="75000"/>
                  </a:schemeClr>
                </a:solidFill>
              </a:rPr>
              <a:t>2010-06-04 and 2017-03-20.</a:t>
            </a:r>
            <a:endParaRPr lang="en-GB" sz="2200" dirty="0">
              <a:solidFill>
                <a:schemeClr val="accent1">
                  <a:lumMod val="75000"/>
                </a:schemeClr>
              </a:solidFill>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35</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85595"/>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1">
                    <a:lumMod val="75000"/>
                  </a:schemeClr>
                </a:solidFill>
                <a:latin typeface="Abadi"/>
              </a:rPr>
              <a:t>Launch sites are located close to the equator on the east or west coast of the USA</a:t>
            </a:r>
          </a:p>
          <a:p>
            <a:endParaRPr lang="en-US" dirty="0">
              <a:solidFill>
                <a:schemeClr val="accent1">
                  <a:lumMod val="7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Launch Sites Location</a:t>
            </a:r>
          </a:p>
        </p:txBody>
      </p:sp>
      <p:pic>
        <p:nvPicPr>
          <p:cNvPr id="6" name="Image 5" descr="Une image contenant carte, texte, atlas&#10;&#10;Description générée automatiquement">
            <a:extLst>
              <a:ext uri="{FF2B5EF4-FFF2-40B4-BE49-F238E27FC236}">
                <a16:creationId xmlns:a16="http://schemas.microsoft.com/office/drawing/2014/main" id="{2DDC0FA1-1FA9-11F0-7137-C46823745768}"/>
              </a:ext>
            </a:extLst>
          </p:cNvPr>
          <p:cNvPicPr>
            <a:picLocks noChangeAspect="1"/>
          </p:cNvPicPr>
          <p:nvPr/>
        </p:nvPicPr>
        <p:blipFill rotWithShape="1">
          <a:blip r:embed="rId3"/>
          <a:srcRect l="373" t="1736" r="1971" b="3937"/>
          <a:stretch/>
        </p:blipFill>
        <p:spPr>
          <a:xfrm>
            <a:off x="2252090" y="2310003"/>
            <a:ext cx="7551441" cy="36269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36</a:t>
            </a:fld>
            <a:endParaRPr lang="en-US">
              <a:solidFill>
                <a:schemeClr val="accent1">
                  <a:lumMod val="75000"/>
                </a:schemeClr>
              </a:solidFill>
            </a:endParaRPr>
          </a:p>
        </p:txBody>
      </p:sp>
      <p:pic>
        <p:nvPicPr>
          <p:cNvPr id="4" name="Espace réservé du contenu 3" descr="Une image contenant cercle, diagramme, carte, capture d’écran&#10;&#10;Description générée automatiquement">
            <a:extLst>
              <a:ext uri="{FF2B5EF4-FFF2-40B4-BE49-F238E27FC236}">
                <a16:creationId xmlns:a16="http://schemas.microsoft.com/office/drawing/2014/main" id="{8187C027-EC8E-932C-1F53-FF514A15FC23}"/>
              </a:ext>
            </a:extLst>
          </p:cNvPr>
          <p:cNvPicPr>
            <a:picLocks noGrp="1" noChangeAspect="1"/>
          </p:cNvPicPr>
          <p:nvPr>
            <p:ph idx="4294967295"/>
          </p:nvPr>
        </p:nvPicPr>
        <p:blipFill rotWithShape="1">
          <a:blip r:embed="rId3"/>
          <a:srcRect l="3561"/>
          <a:stretch/>
        </p:blipFill>
        <p:spPr>
          <a:xfrm>
            <a:off x="1018307" y="2234429"/>
            <a:ext cx="4733563" cy="3702503"/>
          </a:xfrm>
          <a:prstGeom prst="rect">
            <a:avLst/>
          </a:prstGeom>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Launch Outcomes on CCAFS Sites</a:t>
            </a:r>
          </a:p>
        </p:txBody>
      </p:sp>
      <p:pic>
        <p:nvPicPr>
          <p:cNvPr id="7" name="Image 6" descr="Une image contenant cercle, diagramme, carte, capture d’écran&#10;&#10;Description générée automatiquement">
            <a:extLst>
              <a:ext uri="{FF2B5EF4-FFF2-40B4-BE49-F238E27FC236}">
                <a16:creationId xmlns:a16="http://schemas.microsoft.com/office/drawing/2014/main" id="{CB4A36CA-5DF9-F7D3-1BB9-26C80DB85694}"/>
              </a:ext>
            </a:extLst>
          </p:cNvPr>
          <p:cNvPicPr>
            <a:picLocks noChangeAspect="1"/>
          </p:cNvPicPr>
          <p:nvPr/>
        </p:nvPicPr>
        <p:blipFill rotWithShape="1">
          <a:blip r:embed="rId4"/>
          <a:srcRect l="3561"/>
          <a:stretch/>
        </p:blipFill>
        <p:spPr>
          <a:xfrm>
            <a:off x="6440129" y="2234429"/>
            <a:ext cx="4733564" cy="3702503"/>
          </a:xfrm>
          <a:prstGeom prst="rect">
            <a:avLst/>
          </a:prstGeom>
          <a:effectLst>
            <a:outerShdw blurRad="50800" dist="38100" dir="2700000" algn="tl" rotWithShape="0">
              <a:prstClr val="black">
                <a:alpha val="40000"/>
              </a:prstClr>
            </a:outerShdw>
          </a:effectLst>
        </p:spPr>
      </p:pic>
      <p:sp>
        <p:nvSpPr>
          <p:cNvPr id="9" name="Content Placeholder 4">
            <a:extLst>
              <a:ext uri="{FF2B5EF4-FFF2-40B4-BE49-F238E27FC236}">
                <a16:creationId xmlns:a16="http://schemas.microsoft.com/office/drawing/2014/main" id="{5BFB5A4D-2F0F-1ECD-F3E1-35934AD895FD}"/>
              </a:ext>
            </a:extLst>
          </p:cNvPr>
          <p:cNvSpPr txBox="1">
            <a:spLocks/>
          </p:cNvSpPr>
          <p:nvPr/>
        </p:nvSpPr>
        <p:spPr>
          <a:xfrm>
            <a:off x="770011" y="1585595"/>
            <a:ext cx="1051560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1">
                    <a:lumMod val="75000"/>
                  </a:schemeClr>
                </a:solidFill>
                <a:latin typeface="Abadi"/>
              </a:rPr>
              <a:t>Launch outcomes indicated as grouped markers: green (success), red (failure)</a:t>
            </a:r>
          </a:p>
          <a:p>
            <a:endParaRPr lang="en-US" dirty="0">
              <a:solidFill>
                <a:schemeClr val="accent1">
                  <a:lumMod val="7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37</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85651" y="2397211"/>
            <a:ext cx="5343981" cy="2822403"/>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1">
                    <a:lumMod val="75000"/>
                  </a:schemeClr>
                </a:solidFill>
                <a:latin typeface="Abadi"/>
              </a:rPr>
              <a:t>CCAFS launch sites are located at less than 1km from the coastline for safety purposes.</a:t>
            </a:r>
          </a:p>
          <a:p>
            <a:pPr>
              <a:lnSpc>
                <a:spcPct val="100000"/>
              </a:lnSpc>
              <a:spcBef>
                <a:spcPts val="1400"/>
              </a:spcBef>
            </a:pPr>
            <a:r>
              <a:rPr lang="en-US" sz="2200" dirty="0">
                <a:solidFill>
                  <a:schemeClr val="accent1">
                    <a:lumMod val="75000"/>
                  </a:schemeClr>
                </a:solidFill>
                <a:latin typeface="Abadi"/>
              </a:rPr>
              <a:t>CCAFS launch sites are well connected to railways (1.22km) and highways (0.59km) for better logistics. </a:t>
            </a:r>
          </a:p>
          <a:p>
            <a:pPr>
              <a:lnSpc>
                <a:spcPct val="100000"/>
              </a:lnSpc>
              <a:spcBef>
                <a:spcPts val="1400"/>
              </a:spcBef>
            </a:pPr>
            <a:r>
              <a:rPr lang="en-US" sz="2200" dirty="0">
                <a:solidFill>
                  <a:schemeClr val="accent1">
                    <a:lumMod val="75000"/>
                  </a:schemeClr>
                </a:solidFill>
                <a:latin typeface="Abadi"/>
              </a:rPr>
              <a:t>Surprisingly, the closest city is only 2.5km away from the launch sites.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CCAFS Launch Site and Distance to its Proximities</a:t>
            </a:r>
          </a:p>
        </p:txBody>
      </p:sp>
      <p:pic>
        <p:nvPicPr>
          <p:cNvPr id="4" name="Image 3" descr="Une image contenant carte, diagramme, texte&#10;&#10;Description générée automatiquement">
            <a:extLst>
              <a:ext uri="{FF2B5EF4-FFF2-40B4-BE49-F238E27FC236}">
                <a16:creationId xmlns:a16="http://schemas.microsoft.com/office/drawing/2014/main" id="{7EC1F693-542C-EF51-8043-2CD1C206732E}"/>
              </a:ext>
            </a:extLst>
          </p:cNvPr>
          <p:cNvPicPr>
            <a:picLocks noChangeAspect="1"/>
          </p:cNvPicPr>
          <p:nvPr/>
        </p:nvPicPr>
        <p:blipFill>
          <a:blip r:embed="rId3"/>
          <a:stretch>
            <a:fillRect/>
          </a:stretch>
        </p:blipFill>
        <p:spPr>
          <a:xfrm>
            <a:off x="6986290" y="1973950"/>
            <a:ext cx="3456964" cy="39064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39</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915671"/>
            <a:ext cx="4129969" cy="18040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1">
                    <a:lumMod val="75000"/>
                  </a:schemeClr>
                </a:solidFill>
                <a:latin typeface="Abadi"/>
              </a:rPr>
              <a:t>Majority of successful launches at KSC LC-39A site</a:t>
            </a:r>
          </a:p>
          <a:p>
            <a:pPr>
              <a:lnSpc>
                <a:spcPct val="100000"/>
              </a:lnSpc>
              <a:spcBef>
                <a:spcPts val="1400"/>
              </a:spcBef>
            </a:pPr>
            <a:r>
              <a:rPr lang="en-US" sz="2200" dirty="0">
                <a:solidFill>
                  <a:schemeClr val="accent1">
                    <a:lumMod val="75000"/>
                  </a:schemeClr>
                </a:solidFill>
                <a:latin typeface="Abadi"/>
              </a:rPr>
              <a:t>Minority of successful launches at CCAFS SLC-40 site </a:t>
            </a:r>
            <a:endParaRPr lang="en-US" sz="2200" dirty="0">
              <a:solidFill>
                <a:schemeClr val="accent1">
                  <a:lumMod val="7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Launch Success Count by Site</a:t>
            </a:r>
          </a:p>
        </p:txBody>
      </p:sp>
      <p:pic>
        <p:nvPicPr>
          <p:cNvPr id="4" name="Image 3" descr="Une image contenant texte, capture d’écran, diagramme, Police&#10;&#10;Description générée automatiquement">
            <a:extLst>
              <a:ext uri="{FF2B5EF4-FFF2-40B4-BE49-F238E27FC236}">
                <a16:creationId xmlns:a16="http://schemas.microsoft.com/office/drawing/2014/main" id="{DE512904-0DB7-6F8F-64A5-A39CC16D36BB}"/>
              </a:ext>
            </a:extLst>
          </p:cNvPr>
          <p:cNvPicPr>
            <a:picLocks noChangeAspect="1"/>
          </p:cNvPicPr>
          <p:nvPr/>
        </p:nvPicPr>
        <p:blipFill>
          <a:blip r:embed="rId3"/>
          <a:stretch>
            <a:fillRect/>
          </a:stretch>
        </p:blipFill>
        <p:spPr>
          <a:xfrm>
            <a:off x="5537774" y="2372498"/>
            <a:ext cx="5747837" cy="28904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accent1">
                    <a:lumMod val="75000"/>
                  </a:schemeClr>
                </a:solidFill>
              </a:rPr>
              <a:pPr>
                <a:spcAft>
                  <a:spcPts val="600"/>
                </a:spcAft>
              </a:pPr>
              <a:t>4</a:t>
            </a:fld>
            <a:endParaRPr lang="en-US" dirty="0">
              <a:solidFill>
                <a:schemeClr val="accent1">
                  <a:lumMod val="75000"/>
                </a:schemeClr>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Introduction</a:t>
            </a:r>
            <a:endParaRPr lang="en-US">
              <a:solidFill>
                <a:schemeClr val="accent1">
                  <a:lumMod val="75000"/>
                </a:schemeClr>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95168"/>
            <a:ext cx="10530113" cy="4127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1">
                    <a:lumMod val="75000"/>
                  </a:schemeClr>
                </a:solidFill>
                <a:latin typeface="Abadi" panose="020B0604020104020204" pitchFamily="34" charset="0"/>
              </a:rPr>
              <a:t>Project background and context</a:t>
            </a:r>
          </a:p>
          <a:p>
            <a:pPr lvl="1">
              <a:spcBef>
                <a:spcPts val="1400"/>
              </a:spcBef>
            </a:pPr>
            <a:r>
              <a:rPr lang="en-US" sz="1800" dirty="0">
                <a:solidFill>
                  <a:schemeClr val="accent1">
                    <a:lumMod val="75000"/>
                  </a:schemeClr>
                </a:solidFill>
                <a:latin typeface="Abadi" panose="020B0604020104020204" pitchFamily="34" charset="0"/>
              </a:rPr>
              <a:t>Reduced costs in space exploration are mainly due to reusability of rocket launchers</a:t>
            </a:r>
          </a:p>
          <a:p>
            <a:pPr lvl="1">
              <a:spcBef>
                <a:spcPts val="1400"/>
              </a:spcBef>
            </a:pPr>
            <a:r>
              <a:rPr lang="en-US" sz="1800" dirty="0">
                <a:solidFill>
                  <a:schemeClr val="accent1">
                    <a:lumMod val="75000"/>
                  </a:schemeClr>
                </a:solidFill>
                <a:latin typeface="Abadi" panose="020B0604020104020204" pitchFamily="34" charset="0"/>
              </a:rPr>
              <a:t>Hence the cost of a SpaceX Flacon 9 is only 62M$ compared to 165M$ for other providers</a:t>
            </a:r>
          </a:p>
          <a:p>
            <a:pPr lvl="1">
              <a:spcBef>
                <a:spcPts val="1400"/>
              </a:spcBef>
            </a:pPr>
            <a:r>
              <a:rPr lang="en-US" sz="1800" dirty="0">
                <a:solidFill>
                  <a:schemeClr val="accent1">
                    <a:lumMod val="75000"/>
                  </a:schemeClr>
                </a:solidFill>
                <a:latin typeface="Abadi" panose="020B0604020104020204" pitchFamily="34" charset="0"/>
              </a:rPr>
              <a:t>However, this cost is dependent on the success/failure rate of the operations </a:t>
            </a:r>
            <a:endParaRPr lang="en-US" sz="2200" dirty="0">
              <a:solidFill>
                <a:schemeClr val="accent1">
                  <a:lumMod val="75000"/>
                </a:schemeClr>
              </a:solidFill>
              <a:latin typeface="Abadi" panose="020B0604020104020204" pitchFamily="34" charset="0"/>
            </a:endParaRPr>
          </a:p>
          <a:p>
            <a:pPr>
              <a:spcBef>
                <a:spcPts val="1400"/>
              </a:spcBef>
            </a:pPr>
            <a:endParaRPr lang="en-US" sz="2200" dirty="0">
              <a:solidFill>
                <a:schemeClr val="accent1">
                  <a:lumMod val="75000"/>
                </a:schemeClr>
              </a:solidFill>
              <a:latin typeface="Abadi" panose="020B0604020104020204" pitchFamily="34" charset="0"/>
            </a:endParaRPr>
          </a:p>
          <a:p>
            <a:pPr marL="0" indent="0">
              <a:spcBef>
                <a:spcPts val="1400"/>
              </a:spcBef>
              <a:buNone/>
            </a:pPr>
            <a:r>
              <a:rPr lang="en-US" sz="2200" dirty="0">
                <a:solidFill>
                  <a:schemeClr val="accent1">
                    <a:lumMod val="75000"/>
                  </a:schemeClr>
                </a:solidFill>
                <a:latin typeface="Abadi" panose="020B0604020104020204" pitchFamily="34" charset="0"/>
              </a:rPr>
              <a:t>Project’s aim:</a:t>
            </a:r>
          </a:p>
          <a:p>
            <a:pPr lvl="1">
              <a:spcBef>
                <a:spcPts val="1400"/>
              </a:spcBef>
            </a:pPr>
            <a:r>
              <a:rPr lang="en-US" sz="1800" dirty="0">
                <a:solidFill>
                  <a:schemeClr val="accent1">
                    <a:lumMod val="75000"/>
                  </a:schemeClr>
                </a:solidFill>
                <a:latin typeface="Abadi" panose="020B0604020104020204" pitchFamily="34" charset="0"/>
              </a:rPr>
              <a:t>Predict if Falcon 9 will land successfully,</a:t>
            </a:r>
          </a:p>
          <a:p>
            <a:pPr marL="457200" lvl="1" indent="0">
              <a:spcBef>
                <a:spcPts val="1400"/>
              </a:spcBef>
              <a:buNone/>
            </a:pPr>
            <a:r>
              <a:rPr lang="en-US" sz="1800" dirty="0">
                <a:solidFill>
                  <a:schemeClr val="accent1">
                    <a:lumMod val="75000"/>
                  </a:schemeClr>
                </a:solidFill>
                <a:latin typeface="Abadi" panose="020B0604020104020204" pitchFamily="34" charset="0"/>
              </a:rPr>
              <a:t>by using available records of past rocket launches (2010-2020)</a:t>
            </a:r>
          </a:p>
          <a:p>
            <a:pPr lvl="1">
              <a:spcBef>
                <a:spcPts val="1400"/>
              </a:spcBef>
            </a:pPr>
            <a:endParaRPr lang="en-US" sz="1800"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40</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41573" y="3187156"/>
            <a:ext cx="4316399" cy="162827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1">
                    <a:lumMod val="75000"/>
                  </a:schemeClr>
                </a:solidFill>
                <a:latin typeface="Abadi"/>
              </a:rPr>
              <a:t>With 76.9% of launch success rate (blue), KSC LC-39A site has the largest launch success ratio of all sites</a:t>
            </a:r>
            <a:endParaRPr lang="en-US" dirty="0">
              <a:solidFill>
                <a:schemeClr val="accent1">
                  <a:lumMod val="7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Launch Site with Highest Launch Success Ratio</a:t>
            </a:r>
          </a:p>
        </p:txBody>
      </p:sp>
      <p:pic>
        <p:nvPicPr>
          <p:cNvPr id="6" name="Image 5" descr="Une image contenant texte, capture d’écran, diagramme, Police&#10;&#10;Description générée automatiquement">
            <a:extLst>
              <a:ext uri="{FF2B5EF4-FFF2-40B4-BE49-F238E27FC236}">
                <a16:creationId xmlns:a16="http://schemas.microsoft.com/office/drawing/2014/main" id="{824CCD98-88C6-B533-F75A-EC3CCD8DC773}"/>
              </a:ext>
            </a:extLst>
          </p:cNvPr>
          <p:cNvPicPr>
            <a:picLocks noChangeAspect="1"/>
          </p:cNvPicPr>
          <p:nvPr/>
        </p:nvPicPr>
        <p:blipFill>
          <a:blip r:embed="rId3"/>
          <a:stretch>
            <a:fillRect/>
          </a:stretch>
        </p:blipFill>
        <p:spPr>
          <a:xfrm>
            <a:off x="906390" y="2556076"/>
            <a:ext cx="5747837" cy="28904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41</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25770"/>
            <a:ext cx="4580465"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1">
                    <a:lumMod val="75000"/>
                  </a:schemeClr>
                </a:solidFill>
                <a:latin typeface="Abadi"/>
              </a:rPr>
              <a:t>Payload Mass range (0kg - 5’000kg)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Payload Mass vs Launch Outcome for All Sites</a:t>
            </a:r>
          </a:p>
        </p:txBody>
      </p:sp>
      <p:sp>
        <p:nvSpPr>
          <p:cNvPr id="2" name="ZoneTexte 1">
            <a:extLst>
              <a:ext uri="{FF2B5EF4-FFF2-40B4-BE49-F238E27FC236}">
                <a16:creationId xmlns:a16="http://schemas.microsoft.com/office/drawing/2014/main" id="{87D27D7D-4864-AE6B-479C-F09A67464643}"/>
              </a:ext>
            </a:extLst>
          </p:cNvPr>
          <p:cNvSpPr txBox="1"/>
          <p:nvPr/>
        </p:nvSpPr>
        <p:spPr>
          <a:xfrm>
            <a:off x="6156923" y="1607461"/>
            <a:ext cx="5301049" cy="430887"/>
          </a:xfrm>
          <a:prstGeom prst="rect">
            <a:avLst/>
          </a:prstGeom>
          <a:noFill/>
        </p:spPr>
        <p:txBody>
          <a:bodyPr wrap="square" rtlCol="0">
            <a:spAutoFit/>
          </a:bodyPr>
          <a:lstStyle/>
          <a:p>
            <a:r>
              <a:rPr lang="en-US" sz="2200" dirty="0">
                <a:solidFill>
                  <a:schemeClr val="accent1">
                    <a:lumMod val="75000"/>
                  </a:schemeClr>
                </a:solidFill>
                <a:latin typeface="Abadi"/>
              </a:rPr>
              <a:t>Payload Mass range (5’000kg - 10’000kg)</a:t>
            </a:r>
            <a:endParaRPr lang="en-US" sz="2200" dirty="0">
              <a:solidFill>
                <a:schemeClr val="accent1">
                  <a:lumMod val="75000"/>
                </a:schemeClr>
              </a:solidFill>
              <a:latin typeface="Abadi" panose="020B0604020104020204" pitchFamily="34" charset="0"/>
            </a:endParaRPr>
          </a:p>
        </p:txBody>
      </p:sp>
      <p:pic>
        <p:nvPicPr>
          <p:cNvPr id="6" name="Image 5" descr="Une image contenant texte, capture d’écran, ligne, Tracé&#10;&#10;Description générée automatiquement">
            <a:extLst>
              <a:ext uri="{FF2B5EF4-FFF2-40B4-BE49-F238E27FC236}">
                <a16:creationId xmlns:a16="http://schemas.microsoft.com/office/drawing/2014/main" id="{8CC058DE-3B24-1F10-AD20-BAA109E457E2}"/>
              </a:ext>
            </a:extLst>
          </p:cNvPr>
          <p:cNvPicPr>
            <a:picLocks noChangeAspect="1"/>
          </p:cNvPicPr>
          <p:nvPr/>
        </p:nvPicPr>
        <p:blipFill>
          <a:blip r:embed="rId3"/>
          <a:stretch>
            <a:fillRect/>
          </a:stretch>
        </p:blipFill>
        <p:spPr>
          <a:xfrm>
            <a:off x="6278662" y="2409829"/>
            <a:ext cx="4872219" cy="2674120"/>
          </a:xfrm>
          <a:prstGeom prst="rect">
            <a:avLst/>
          </a:prstGeom>
          <a:effectLst>
            <a:outerShdw blurRad="50800" dist="38100" dir="2700000" algn="tl" rotWithShape="0">
              <a:prstClr val="black">
                <a:alpha val="40000"/>
              </a:prstClr>
            </a:outerShdw>
          </a:effectLst>
        </p:spPr>
      </p:pic>
      <p:pic>
        <p:nvPicPr>
          <p:cNvPr id="8" name="Image 7" descr="Une image contenant texte, Tracé, nombre, ligne&#10;&#10;Description générée automatiquement">
            <a:extLst>
              <a:ext uri="{FF2B5EF4-FFF2-40B4-BE49-F238E27FC236}">
                <a16:creationId xmlns:a16="http://schemas.microsoft.com/office/drawing/2014/main" id="{E270EBC8-ED04-B0A0-B313-8EA21EC8FAA9}"/>
              </a:ext>
            </a:extLst>
          </p:cNvPr>
          <p:cNvPicPr>
            <a:picLocks noChangeAspect="1"/>
          </p:cNvPicPr>
          <p:nvPr/>
        </p:nvPicPr>
        <p:blipFill>
          <a:blip r:embed="rId4"/>
          <a:stretch>
            <a:fillRect/>
          </a:stretch>
        </p:blipFill>
        <p:spPr>
          <a:xfrm>
            <a:off x="624133" y="2409829"/>
            <a:ext cx="4872219" cy="2674120"/>
          </a:xfrm>
          <a:prstGeom prst="rect">
            <a:avLst/>
          </a:prstGeom>
          <a:effectLst>
            <a:outerShdw blurRad="50800" dist="38100" dir="2700000" algn="tl" rotWithShape="0">
              <a:prstClr val="black">
                <a:alpha val="40000"/>
              </a:prstClr>
            </a:outerShdw>
          </a:effectLst>
        </p:spPr>
      </p:pic>
      <p:sp>
        <p:nvSpPr>
          <p:cNvPr id="9" name="ZoneTexte 8">
            <a:extLst>
              <a:ext uri="{FF2B5EF4-FFF2-40B4-BE49-F238E27FC236}">
                <a16:creationId xmlns:a16="http://schemas.microsoft.com/office/drawing/2014/main" id="{6A40E4FF-99DD-AC51-4B75-41634F24972D}"/>
              </a:ext>
            </a:extLst>
          </p:cNvPr>
          <p:cNvSpPr txBox="1"/>
          <p:nvPr/>
        </p:nvSpPr>
        <p:spPr>
          <a:xfrm>
            <a:off x="6278662" y="5339317"/>
            <a:ext cx="5301049" cy="923330"/>
          </a:xfrm>
          <a:prstGeom prst="rect">
            <a:avLst/>
          </a:prstGeom>
          <a:noFill/>
        </p:spPr>
        <p:txBody>
          <a:bodyPr wrap="square" rtlCol="0">
            <a:spAutoFit/>
          </a:bodyPr>
          <a:lstStyle/>
          <a:p>
            <a:r>
              <a:rPr lang="en-US" dirty="0">
                <a:solidFill>
                  <a:schemeClr val="accent1">
                    <a:lumMod val="75000"/>
                  </a:schemeClr>
                </a:solidFill>
                <a:latin typeface="Abadi"/>
              </a:rPr>
              <a:t>Boosters FT and B4 carry the highest payload mass</a:t>
            </a:r>
            <a:r>
              <a:rPr lang="en-US" dirty="0">
                <a:solidFill>
                  <a:schemeClr val="accent1">
                    <a:lumMod val="75000"/>
                  </a:schemeClr>
                </a:solidFill>
                <a:latin typeface="Abadi" panose="020B0604020104020204" pitchFamily="34" charset="0"/>
              </a:rPr>
              <a:t> with only 2 successful landings for FT (blue) and 1 for B4 (red) on the specified range.</a:t>
            </a:r>
            <a:endParaRPr lang="en-US" dirty="0">
              <a:solidFill>
                <a:schemeClr val="accent1">
                  <a:lumMod val="75000"/>
                </a:schemeClr>
              </a:solidFill>
              <a:latin typeface="Abadi"/>
            </a:endParaRPr>
          </a:p>
        </p:txBody>
      </p:sp>
      <p:sp>
        <p:nvSpPr>
          <p:cNvPr id="10" name="ZoneTexte 9">
            <a:extLst>
              <a:ext uri="{FF2B5EF4-FFF2-40B4-BE49-F238E27FC236}">
                <a16:creationId xmlns:a16="http://schemas.microsoft.com/office/drawing/2014/main" id="{9CFFA347-FEE1-7BAA-7F21-2EFCC13214C9}"/>
              </a:ext>
            </a:extLst>
          </p:cNvPr>
          <p:cNvSpPr txBox="1"/>
          <p:nvPr/>
        </p:nvSpPr>
        <p:spPr>
          <a:xfrm>
            <a:off x="612289" y="5352693"/>
            <a:ext cx="5301049" cy="923330"/>
          </a:xfrm>
          <a:prstGeom prst="rect">
            <a:avLst/>
          </a:prstGeom>
          <a:noFill/>
        </p:spPr>
        <p:txBody>
          <a:bodyPr wrap="square" rtlCol="0">
            <a:spAutoFit/>
          </a:bodyPr>
          <a:lstStyle/>
          <a:p>
            <a:r>
              <a:rPr lang="en-US" dirty="0">
                <a:solidFill>
                  <a:schemeClr val="accent1">
                    <a:lumMod val="75000"/>
                  </a:schemeClr>
                </a:solidFill>
                <a:latin typeface="Abadi"/>
              </a:rPr>
              <a:t>Boosters v1.0, v1.1, FT, B4 and B5 are used for carrying lightweight payload. The most successful candidate (class = 1) is the FT booster (green).</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43</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5934" y="2757873"/>
            <a:ext cx="5325989" cy="186123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1">
                    <a:lumMod val="75000"/>
                  </a:schemeClr>
                </a:solidFill>
                <a:latin typeface="Abadi"/>
              </a:rPr>
              <a:t>The model with highest accuracy (94%) is the </a:t>
            </a:r>
            <a:r>
              <a:rPr lang="en-US" sz="2200" b="1" dirty="0">
                <a:solidFill>
                  <a:schemeClr val="accent1">
                    <a:lumMod val="75000"/>
                  </a:schemeClr>
                </a:solidFill>
                <a:latin typeface="Abadi"/>
              </a:rPr>
              <a:t>decision tree model.</a:t>
            </a:r>
          </a:p>
          <a:p>
            <a:pPr marL="0" indent="0">
              <a:lnSpc>
                <a:spcPct val="100000"/>
              </a:lnSpc>
              <a:spcBef>
                <a:spcPts val="1400"/>
              </a:spcBef>
              <a:buNone/>
            </a:pPr>
            <a:r>
              <a:rPr lang="en-US" sz="2200" dirty="0">
                <a:solidFill>
                  <a:schemeClr val="accent1">
                    <a:lumMod val="75000"/>
                  </a:schemeClr>
                </a:solidFill>
                <a:latin typeface="Abadi"/>
              </a:rPr>
              <a:t> </a:t>
            </a:r>
          </a:p>
          <a:p>
            <a:pPr marL="0" indent="0">
              <a:lnSpc>
                <a:spcPct val="100000"/>
              </a:lnSpc>
              <a:spcBef>
                <a:spcPts val="1400"/>
              </a:spcBef>
              <a:buNone/>
            </a:pPr>
            <a:r>
              <a:rPr lang="en-US" sz="2200" dirty="0">
                <a:solidFill>
                  <a:schemeClr val="accent1">
                    <a:lumMod val="75000"/>
                  </a:schemeClr>
                </a:solidFill>
                <a:latin typeface="Abadi"/>
              </a:rPr>
              <a:t>All other models have accuracy of 83%.</a:t>
            </a:r>
            <a:endParaRPr lang="en-US" sz="2200" b="1" dirty="0">
              <a:solidFill>
                <a:schemeClr val="accent1">
                  <a:lumMod val="7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Classification Accuracy</a:t>
            </a:r>
            <a:endParaRPr lang="en-US" dirty="0">
              <a:solidFill>
                <a:schemeClr val="accent1">
                  <a:lumMod val="75000"/>
                </a:schemeClr>
              </a:solidFill>
            </a:endParaRPr>
          </a:p>
        </p:txBody>
      </p:sp>
      <p:pic>
        <p:nvPicPr>
          <p:cNvPr id="3" name="Image 2" descr="Une image contenant texte, capture d’écran, diagramme, Rectangle&#10;&#10;Description générée automatiquement">
            <a:extLst>
              <a:ext uri="{FF2B5EF4-FFF2-40B4-BE49-F238E27FC236}">
                <a16:creationId xmlns:a16="http://schemas.microsoft.com/office/drawing/2014/main" id="{4772E332-B9EB-2690-6F97-04CD8236B669}"/>
              </a:ext>
            </a:extLst>
          </p:cNvPr>
          <p:cNvPicPr>
            <a:picLocks noChangeAspect="1"/>
          </p:cNvPicPr>
          <p:nvPr/>
        </p:nvPicPr>
        <p:blipFill>
          <a:blip r:embed="rId3"/>
          <a:stretch>
            <a:fillRect/>
          </a:stretch>
        </p:blipFill>
        <p:spPr>
          <a:xfrm>
            <a:off x="6679513" y="1586642"/>
            <a:ext cx="4368800" cy="4203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44</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12449" cy="3982244"/>
          </a:xfrm>
          <a:prstGeom prst="rect">
            <a:avLst/>
          </a:prstGeom>
        </p:spPr>
        <p:txBody>
          <a:bodyPr>
            <a:normAutofit/>
          </a:bodyPr>
          <a:lstStyle/>
          <a:p>
            <a:pPr marL="0" indent="0" algn="ctr">
              <a:lnSpc>
                <a:spcPct val="100000"/>
              </a:lnSpc>
              <a:spcBef>
                <a:spcPts val="1400"/>
              </a:spcBef>
              <a:buNone/>
            </a:pPr>
            <a:r>
              <a:rPr lang="en-US" sz="2200" dirty="0">
                <a:solidFill>
                  <a:schemeClr val="accent1">
                    <a:lumMod val="75000"/>
                  </a:schemeClr>
                </a:solidFill>
                <a:latin typeface="Abadi" panose="020B0604020104020204" pitchFamily="34" charset="0"/>
              </a:rPr>
              <a:t>Decision Tree Confusion Matrix (</a:t>
            </a:r>
            <a:r>
              <a:rPr lang="en-US" sz="2200" dirty="0" err="1">
                <a:solidFill>
                  <a:schemeClr val="accent1">
                    <a:lumMod val="75000"/>
                  </a:schemeClr>
                </a:solidFill>
                <a:latin typeface="Abadi" panose="020B0604020104020204" pitchFamily="34" charset="0"/>
              </a:rPr>
              <a:t>test_size</a:t>
            </a:r>
            <a:r>
              <a:rPr lang="en-US" sz="2200" dirty="0">
                <a:solidFill>
                  <a:schemeClr val="accent1">
                    <a:lumMod val="75000"/>
                  </a:schemeClr>
                </a:solidFill>
                <a:latin typeface="Abadi" panose="020B0604020104020204" pitchFamily="34" charset="0"/>
              </a:rPr>
              <a:t> = 18 samples)</a:t>
            </a:r>
          </a:p>
          <a:p>
            <a:pPr>
              <a:lnSpc>
                <a:spcPct val="100000"/>
              </a:lnSpc>
              <a:spcBef>
                <a:spcPts val="1400"/>
              </a:spcBef>
            </a:pPr>
            <a:endParaRPr lang="en-US" sz="2200" dirty="0">
              <a:solidFill>
                <a:schemeClr val="accent1">
                  <a:lumMod val="75000"/>
                </a:schemeClr>
              </a:solidFill>
              <a:latin typeface="Abadi" panose="020B0604020104020204" pitchFamily="34" charset="0"/>
            </a:endParaRPr>
          </a:p>
          <a:p>
            <a:pPr lvl="1">
              <a:lnSpc>
                <a:spcPct val="100000"/>
              </a:lnSpc>
              <a:spcBef>
                <a:spcPts val="1400"/>
              </a:spcBef>
            </a:pPr>
            <a:r>
              <a:rPr lang="en-US" sz="2000" dirty="0">
                <a:solidFill>
                  <a:schemeClr val="accent1">
                    <a:lumMod val="75000"/>
                  </a:schemeClr>
                </a:solidFill>
                <a:latin typeface="Abadi" panose="020B0604020104020204" pitchFamily="34" charset="0"/>
              </a:rPr>
              <a:t>0 FN</a:t>
            </a:r>
          </a:p>
          <a:p>
            <a:pPr lvl="1">
              <a:lnSpc>
                <a:spcPct val="100000"/>
              </a:lnSpc>
              <a:spcBef>
                <a:spcPts val="1400"/>
              </a:spcBef>
            </a:pPr>
            <a:r>
              <a:rPr lang="en-US" sz="2000" dirty="0">
                <a:solidFill>
                  <a:schemeClr val="accent1">
                    <a:lumMod val="75000"/>
                  </a:schemeClr>
                </a:solidFill>
                <a:latin typeface="Abadi" panose="020B0604020104020204" pitchFamily="34" charset="0"/>
              </a:rPr>
              <a:t>1 FP</a:t>
            </a: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Model performs well except for 1 test sample (FP).</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Confusion Matrix of Best Performing Model</a:t>
            </a:r>
            <a:endParaRPr lang="en-US" dirty="0">
              <a:solidFill>
                <a:schemeClr val="accent1">
                  <a:lumMod val="75000"/>
                </a:schemeClr>
              </a:solidFill>
            </a:endParaRPr>
          </a:p>
        </p:txBody>
      </p:sp>
      <p:pic>
        <p:nvPicPr>
          <p:cNvPr id="3" name="Image 2" descr="Une image contenant texte, capture d’écran, diagramme&#10;&#10;Description générée automatiquement">
            <a:extLst>
              <a:ext uri="{FF2B5EF4-FFF2-40B4-BE49-F238E27FC236}">
                <a16:creationId xmlns:a16="http://schemas.microsoft.com/office/drawing/2014/main" id="{1E54000B-9ED2-F0FD-106C-E25F0BC055CF}"/>
              </a:ext>
            </a:extLst>
          </p:cNvPr>
          <p:cNvPicPr>
            <a:picLocks noChangeAspect="1"/>
          </p:cNvPicPr>
          <p:nvPr/>
        </p:nvPicPr>
        <p:blipFill>
          <a:blip r:embed="rId3"/>
          <a:stretch>
            <a:fillRect/>
          </a:stretch>
        </p:blipFill>
        <p:spPr>
          <a:xfrm>
            <a:off x="5900866" y="1886744"/>
            <a:ext cx="4838700" cy="41529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45</a:t>
            </a:fld>
            <a:endParaRPr lang="en-US">
              <a:solidFill>
                <a:schemeClr val="accent1">
                  <a:lumMod val="75000"/>
                </a:schemeClr>
              </a:solidFill>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687961"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Key aspects for the success of SpaceX F9 launching and landing are listed below:</a:t>
            </a: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a:lnSpc>
                <a:spcPct val="100000"/>
              </a:lnSpc>
              <a:spcBef>
                <a:spcPts val="1400"/>
              </a:spcBef>
            </a:pPr>
            <a:r>
              <a:rPr lang="en-US" sz="2200" dirty="0">
                <a:solidFill>
                  <a:schemeClr val="accent1">
                    <a:lumMod val="75000"/>
                  </a:schemeClr>
                </a:solidFill>
                <a:latin typeface="Abadi" panose="020B0604020104020204" pitchFamily="34" charset="0"/>
              </a:rPr>
              <a:t>Payload mass and success rate increased throughout the years from 2010 to 2020</a:t>
            </a:r>
          </a:p>
          <a:p>
            <a:pPr>
              <a:lnSpc>
                <a:spcPct val="100000"/>
              </a:lnSpc>
              <a:spcBef>
                <a:spcPts val="1400"/>
              </a:spcBef>
            </a:pPr>
            <a:r>
              <a:rPr lang="en-US" sz="2200" dirty="0">
                <a:solidFill>
                  <a:schemeClr val="accent1">
                    <a:lumMod val="75000"/>
                  </a:schemeClr>
                </a:solidFill>
                <a:latin typeface="Abadi" panose="020B0604020104020204" pitchFamily="34" charset="0"/>
              </a:rPr>
              <a:t>Best performing orbit type is the SS0 orbit</a:t>
            </a:r>
          </a:p>
          <a:p>
            <a:pPr>
              <a:lnSpc>
                <a:spcPct val="100000"/>
              </a:lnSpc>
              <a:spcBef>
                <a:spcPts val="1400"/>
              </a:spcBef>
            </a:pPr>
            <a:r>
              <a:rPr lang="en-US" sz="2200" dirty="0">
                <a:solidFill>
                  <a:schemeClr val="accent1">
                    <a:lumMod val="75000"/>
                  </a:schemeClr>
                </a:solidFill>
                <a:latin typeface="Abadi" panose="020B0604020104020204" pitchFamily="34" charset="0"/>
              </a:rPr>
              <a:t>Launch sites are located close to the equator and close to coastlines</a:t>
            </a:r>
          </a:p>
          <a:p>
            <a:pPr>
              <a:lnSpc>
                <a:spcPct val="100000"/>
              </a:lnSpc>
              <a:spcBef>
                <a:spcPts val="1400"/>
              </a:spcBef>
            </a:pPr>
            <a:r>
              <a:rPr lang="en-US" sz="2200" dirty="0">
                <a:solidFill>
                  <a:schemeClr val="accent1">
                    <a:lumMod val="75000"/>
                  </a:schemeClr>
                </a:solidFill>
                <a:latin typeface="Abadi" panose="020B0604020104020204" pitchFamily="34" charset="0"/>
              </a:rPr>
              <a:t>Best performing launch site is </a:t>
            </a:r>
            <a:r>
              <a:rPr lang="en-US" sz="2200" dirty="0">
                <a:solidFill>
                  <a:schemeClr val="accent1">
                    <a:lumMod val="75000"/>
                  </a:schemeClr>
                </a:solidFill>
                <a:latin typeface="Abadi"/>
              </a:rPr>
              <a:t>KSC LC-39A with 76.9% success rate</a:t>
            </a:r>
          </a:p>
          <a:p>
            <a:pPr>
              <a:lnSpc>
                <a:spcPct val="100000"/>
              </a:lnSpc>
              <a:spcBef>
                <a:spcPts val="1400"/>
              </a:spcBef>
            </a:pPr>
            <a:r>
              <a:rPr lang="en-US" sz="2200" dirty="0">
                <a:solidFill>
                  <a:schemeClr val="accent1">
                    <a:lumMod val="75000"/>
                  </a:schemeClr>
                </a:solidFill>
                <a:latin typeface="Abadi"/>
              </a:rPr>
              <a:t>Best performing booster version is the FT for lightweight payload, whereas the success rate for heavy payload is low for both B4 and FT</a:t>
            </a:r>
            <a:endParaRPr lang="en-US" sz="2200" dirty="0">
              <a:solidFill>
                <a:schemeClr val="accent1">
                  <a:lumMod val="75000"/>
                </a:schemeClr>
              </a:solidFill>
              <a:latin typeface="Abadi" panose="020B0604020104020204" pitchFamily="34" charset="0"/>
            </a:endParaRPr>
          </a:p>
          <a:p>
            <a:pPr>
              <a:lnSpc>
                <a:spcPct val="100000"/>
              </a:lnSpc>
              <a:spcBef>
                <a:spcPts val="1400"/>
              </a:spcBef>
            </a:pPr>
            <a:r>
              <a:rPr lang="en-US" sz="2200" dirty="0">
                <a:solidFill>
                  <a:schemeClr val="accent1">
                    <a:lumMod val="75000"/>
                  </a:schemeClr>
                </a:solidFill>
                <a:latin typeface="Abadi" panose="020B0604020104020204" pitchFamily="34" charset="0"/>
              </a:rPr>
              <a:t>Falcon 9 launchers can be classified using a decision tree with 94% accuracy score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Conclusions</a:t>
            </a:r>
            <a:endParaRPr lang="en-US">
              <a:solidFill>
                <a:schemeClr val="accent1">
                  <a:lumMod val="75000"/>
                </a:schemeClr>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snippets, SQL queries, charts, Notebook outputs, or data sets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6</a:t>
            </a:fld>
            <a:endParaRPr lang="en-US" dirty="0">
              <a:solidFill>
                <a:schemeClr val="accent1">
                  <a:lumMod val="75000"/>
                </a:schemeClr>
              </a:solidFill>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530"/>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accent1">
                    <a:lumMod val="75000"/>
                  </a:schemeClr>
                </a:solidFill>
                <a:latin typeface="Abadi"/>
              </a:rPr>
              <a:t>Executive Summary</a:t>
            </a:r>
          </a:p>
          <a:p>
            <a:pPr>
              <a:lnSpc>
                <a:spcPct val="120000"/>
              </a:lnSpc>
              <a:spcBef>
                <a:spcPts val="1400"/>
              </a:spcBef>
            </a:pPr>
            <a:r>
              <a:rPr lang="en-US" sz="8000" dirty="0">
                <a:solidFill>
                  <a:schemeClr val="accent1">
                    <a:lumMod val="75000"/>
                  </a:schemeClr>
                </a:solidFill>
                <a:latin typeface="Abadi"/>
              </a:rPr>
              <a:t>Data collection methodology:</a:t>
            </a:r>
          </a:p>
          <a:p>
            <a:pPr lvl="1">
              <a:lnSpc>
                <a:spcPct val="120000"/>
              </a:lnSpc>
              <a:spcBef>
                <a:spcPts val="1400"/>
              </a:spcBef>
              <a:buFont typeface="Courier New" panose="02070309020205020404" pitchFamily="49" charset="0"/>
              <a:buChar char="o"/>
            </a:pPr>
            <a:r>
              <a:rPr lang="en-US" sz="7200" dirty="0">
                <a:solidFill>
                  <a:schemeClr val="accent1">
                    <a:lumMod val="60000"/>
                    <a:lumOff val="40000"/>
                  </a:schemeClr>
                </a:solidFill>
                <a:latin typeface="Abadi"/>
              </a:rPr>
              <a:t>Collect data from SpaceX data base using REST API </a:t>
            </a:r>
          </a:p>
          <a:p>
            <a:pPr lvl="1">
              <a:lnSpc>
                <a:spcPct val="120000"/>
              </a:lnSpc>
              <a:spcBef>
                <a:spcPts val="1400"/>
              </a:spcBef>
              <a:buFont typeface="Courier New" panose="02070309020205020404" pitchFamily="49" charset="0"/>
              <a:buChar char="o"/>
            </a:pPr>
            <a:r>
              <a:rPr lang="en-US" sz="7200" dirty="0">
                <a:solidFill>
                  <a:schemeClr val="accent1">
                    <a:lumMod val="60000"/>
                    <a:lumOff val="40000"/>
                  </a:schemeClr>
                </a:solidFill>
                <a:latin typeface="Abadi"/>
              </a:rPr>
              <a:t>Collect data from Falcon F9 launches from Wikipedia tables using Web-scraping</a:t>
            </a:r>
          </a:p>
          <a:p>
            <a:pPr>
              <a:lnSpc>
                <a:spcPct val="120000"/>
              </a:lnSpc>
              <a:spcBef>
                <a:spcPts val="1400"/>
              </a:spcBef>
            </a:pPr>
            <a:r>
              <a:rPr lang="en-US" sz="8000" dirty="0">
                <a:solidFill>
                  <a:schemeClr val="accent1">
                    <a:lumMod val="75000"/>
                  </a:schemeClr>
                </a:solidFill>
                <a:latin typeface="Abadi"/>
              </a:rPr>
              <a:t>Perform data wrangling</a:t>
            </a:r>
          </a:p>
          <a:p>
            <a:pPr lvl="1">
              <a:lnSpc>
                <a:spcPct val="120000"/>
              </a:lnSpc>
              <a:spcBef>
                <a:spcPts val="1400"/>
              </a:spcBef>
              <a:buFont typeface="Courier New" panose="02070309020205020404" pitchFamily="49" charset="0"/>
              <a:buChar char="o"/>
            </a:pPr>
            <a:r>
              <a:rPr lang="en-US" sz="7200" dirty="0">
                <a:solidFill>
                  <a:schemeClr val="accent1">
                    <a:lumMod val="60000"/>
                    <a:lumOff val="40000"/>
                  </a:schemeClr>
                </a:solidFill>
                <a:latin typeface="Abadi"/>
              </a:rPr>
              <a:t>Cleaning data and classifying data for successful landings</a:t>
            </a:r>
          </a:p>
          <a:p>
            <a:pPr>
              <a:lnSpc>
                <a:spcPct val="120000"/>
              </a:lnSpc>
              <a:spcBef>
                <a:spcPts val="1400"/>
              </a:spcBef>
            </a:pPr>
            <a:r>
              <a:rPr lang="en-US" sz="8000" dirty="0">
                <a:solidFill>
                  <a:schemeClr val="accent1">
                    <a:lumMod val="75000"/>
                  </a:schemeClr>
                </a:solidFill>
                <a:latin typeface="Abadi"/>
              </a:rPr>
              <a:t>Perform exploratory data analysis (EDA) using visualization and SQL</a:t>
            </a:r>
          </a:p>
          <a:p>
            <a:pPr>
              <a:lnSpc>
                <a:spcPct val="120000"/>
              </a:lnSpc>
              <a:spcBef>
                <a:spcPts val="1400"/>
              </a:spcBef>
            </a:pPr>
            <a:r>
              <a:rPr lang="en-US" sz="8000" dirty="0">
                <a:solidFill>
                  <a:schemeClr val="accent1">
                    <a:lumMod val="75000"/>
                  </a:schemeClr>
                </a:solidFill>
                <a:latin typeface="Abadi"/>
              </a:rPr>
              <a:t>Perform interactive visual analytics using Folium and </a:t>
            </a:r>
            <a:r>
              <a:rPr lang="en-US" sz="8000" dirty="0" err="1">
                <a:solidFill>
                  <a:schemeClr val="accent1">
                    <a:lumMod val="75000"/>
                  </a:schemeClr>
                </a:solidFill>
                <a:latin typeface="Abadi"/>
              </a:rPr>
              <a:t>Plotly</a:t>
            </a:r>
            <a:r>
              <a:rPr lang="en-US" sz="8000" dirty="0">
                <a:solidFill>
                  <a:schemeClr val="accent1">
                    <a:lumMod val="75000"/>
                  </a:schemeClr>
                </a:solidFill>
                <a:latin typeface="Abadi"/>
              </a:rPr>
              <a:t> Dash</a:t>
            </a:r>
          </a:p>
          <a:p>
            <a:pPr>
              <a:lnSpc>
                <a:spcPct val="120000"/>
              </a:lnSpc>
              <a:spcBef>
                <a:spcPts val="1400"/>
              </a:spcBef>
            </a:pPr>
            <a:r>
              <a:rPr lang="en-US" sz="8000" dirty="0">
                <a:solidFill>
                  <a:schemeClr val="accent1">
                    <a:lumMod val="75000"/>
                  </a:schemeClr>
                </a:solidFill>
                <a:latin typeface="Abadi"/>
              </a:rPr>
              <a:t>Perform predictive analysis using classification models</a:t>
            </a:r>
          </a:p>
          <a:p>
            <a:pPr lvl="1">
              <a:lnSpc>
                <a:spcPct val="120000"/>
              </a:lnSpc>
              <a:spcBef>
                <a:spcPts val="1400"/>
              </a:spcBef>
              <a:buFont typeface="Courier New" panose="02070309020205020404" pitchFamily="49" charset="0"/>
              <a:buChar char="o"/>
            </a:pPr>
            <a:r>
              <a:rPr lang="en-US" sz="7200" dirty="0">
                <a:solidFill>
                  <a:schemeClr val="accent1">
                    <a:lumMod val="60000"/>
                    <a:lumOff val="40000"/>
                  </a:schemeClr>
                </a:solidFill>
                <a:latin typeface="Abadi"/>
              </a:rPr>
              <a:t>Building, tuning, and evaluating classification models (</a:t>
            </a:r>
            <a:r>
              <a:rPr lang="en-US" sz="7200" dirty="0" err="1">
                <a:solidFill>
                  <a:schemeClr val="accent1">
                    <a:lumMod val="60000"/>
                    <a:lumOff val="40000"/>
                  </a:schemeClr>
                </a:solidFill>
                <a:latin typeface="Abadi"/>
              </a:rPr>
              <a:t>Logreg</a:t>
            </a:r>
            <a:r>
              <a:rPr lang="en-US" sz="7200" dirty="0">
                <a:solidFill>
                  <a:schemeClr val="accent1">
                    <a:lumMod val="60000"/>
                    <a:lumOff val="40000"/>
                  </a:schemeClr>
                </a:solidFill>
                <a:latin typeface="Abadi"/>
              </a:rPr>
              <a:t>, SVM, Tree, KNN) using cross-validation, and grid search for hyper-parameter optimization</a:t>
            </a:r>
          </a:p>
          <a:p>
            <a:pPr>
              <a:lnSpc>
                <a:spcPct val="120000"/>
              </a:lnSpc>
              <a:spcBef>
                <a:spcPts val="1400"/>
              </a:spcBef>
            </a:pPr>
            <a:endParaRPr lang="en-US" sz="88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Methodology</a:t>
            </a:r>
            <a:endParaRPr lang="en-US" dirty="0">
              <a:solidFill>
                <a:schemeClr val="accent1">
                  <a:lumMod val="75000"/>
                </a:schemeClr>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0" name="Rectangle : coins arrondis 19">
            <a:extLst>
              <a:ext uri="{FF2B5EF4-FFF2-40B4-BE49-F238E27FC236}">
                <a16:creationId xmlns:a16="http://schemas.microsoft.com/office/drawing/2014/main" id="{794C48D7-E67C-CF38-0E2C-83FE78E507FC}"/>
              </a:ext>
            </a:extLst>
          </p:cNvPr>
          <p:cNvSpPr/>
          <p:nvPr/>
        </p:nvSpPr>
        <p:spPr>
          <a:xfrm>
            <a:off x="7057707" y="4455299"/>
            <a:ext cx="1817699" cy="791891"/>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6" name="Rectangle : coins arrondis 15">
            <a:extLst>
              <a:ext uri="{FF2B5EF4-FFF2-40B4-BE49-F238E27FC236}">
                <a16:creationId xmlns:a16="http://schemas.microsoft.com/office/drawing/2014/main" id="{09E5D108-A4CD-072F-647C-436C59DFDDB9}"/>
              </a:ext>
            </a:extLst>
          </p:cNvPr>
          <p:cNvSpPr/>
          <p:nvPr/>
        </p:nvSpPr>
        <p:spPr>
          <a:xfrm>
            <a:off x="3001435" y="4441862"/>
            <a:ext cx="1817699" cy="805328"/>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5" name="Rectangle : coins arrondis 14">
            <a:extLst>
              <a:ext uri="{FF2B5EF4-FFF2-40B4-BE49-F238E27FC236}">
                <a16:creationId xmlns:a16="http://schemas.microsoft.com/office/drawing/2014/main" id="{D41FC6CC-401D-CB91-130F-44FC6400AD95}"/>
              </a:ext>
            </a:extLst>
          </p:cNvPr>
          <p:cNvSpPr/>
          <p:nvPr/>
        </p:nvSpPr>
        <p:spPr>
          <a:xfrm>
            <a:off x="4944491" y="3107724"/>
            <a:ext cx="2039179" cy="642551"/>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7</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88140" cy="4351338"/>
          </a:xfrm>
          <a:prstGeom prst="rect">
            <a:avLst/>
          </a:prstGeom>
        </p:spPr>
        <p:txBody>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Data sets on Falcon F9 launches have been collected using two methods: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Collection</a:t>
            </a:r>
            <a:endParaRPr lang="en-US" dirty="0">
              <a:solidFill>
                <a:schemeClr val="accent1">
                  <a:lumMod val="75000"/>
                </a:schemeClr>
              </a:solidFill>
            </a:endParaRPr>
          </a:p>
        </p:txBody>
      </p:sp>
      <p:sp>
        <p:nvSpPr>
          <p:cNvPr id="3" name="ZoneTexte 2">
            <a:extLst>
              <a:ext uri="{FF2B5EF4-FFF2-40B4-BE49-F238E27FC236}">
                <a16:creationId xmlns:a16="http://schemas.microsoft.com/office/drawing/2014/main" id="{191CF600-76BD-8D0B-5CE0-BB659FBE8EF2}"/>
              </a:ext>
            </a:extLst>
          </p:cNvPr>
          <p:cNvSpPr txBox="1"/>
          <p:nvPr/>
        </p:nvSpPr>
        <p:spPr>
          <a:xfrm>
            <a:off x="5148535" y="3244334"/>
            <a:ext cx="1631092" cy="369332"/>
          </a:xfrm>
          <a:prstGeom prst="rect">
            <a:avLst/>
          </a:prstGeom>
          <a:noFill/>
        </p:spPr>
        <p:txBody>
          <a:bodyPr wrap="square" rtlCol="0">
            <a:spAutoFit/>
          </a:bodyPr>
          <a:lstStyle/>
          <a:p>
            <a:pPr algn="ctr"/>
            <a:r>
              <a:rPr lang="en-GB" dirty="0">
                <a:solidFill>
                  <a:schemeClr val="accent1">
                    <a:lumMod val="75000"/>
                  </a:schemeClr>
                </a:solidFill>
              </a:rPr>
              <a:t>Data Collection</a:t>
            </a:r>
          </a:p>
        </p:txBody>
      </p:sp>
      <p:sp>
        <p:nvSpPr>
          <p:cNvPr id="4" name="ZoneTexte 3">
            <a:extLst>
              <a:ext uri="{FF2B5EF4-FFF2-40B4-BE49-F238E27FC236}">
                <a16:creationId xmlns:a16="http://schemas.microsoft.com/office/drawing/2014/main" id="{DAE218F5-3043-8B44-B86E-1DC227AA27F7}"/>
              </a:ext>
            </a:extLst>
          </p:cNvPr>
          <p:cNvSpPr txBox="1"/>
          <p:nvPr/>
        </p:nvSpPr>
        <p:spPr>
          <a:xfrm>
            <a:off x="3094738" y="4521360"/>
            <a:ext cx="1631092" cy="646331"/>
          </a:xfrm>
          <a:prstGeom prst="rect">
            <a:avLst/>
          </a:prstGeom>
          <a:noFill/>
        </p:spPr>
        <p:txBody>
          <a:bodyPr wrap="square" rtlCol="0">
            <a:spAutoFit/>
          </a:bodyPr>
          <a:lstStyle/>
          <a:p>
            <a:pPr algn="ctr"/>
            <a:r>
              <a:rPr lang="en-GB" dirty="0">
                <a:solidFill>
                  <a:schemeClr val="accent1">
                    <a:lumMod val="75000"/>
                  </a:schemeClr>
                </a:solidFill>
              </a:rPr>
              <a:t>SpaceX REST</a:t>
            </a:r>
          </a:p>
          <a:p>
            <a:pPr algn="ctr"/>
            <a:r>
              <a:rPr lang="en-GB" dirty="0">
                <a:solidFill>
                  <a:schemeClr val="accent1">
                    <a:lumMod val="75000"/>
                  </a:schemeClr>
                </a:solidFill>
              </a:rPr>
              <a:t>API</a:t>
            </a:r>
          </a:p>
        </p:txBody>
      </p:sp>
      <p:sp>
        <p:nvSpPr>
          <p:cNvPr id="7" name="ZoneTexte 6">
            <a:extLst>
              <a:ext uri="{FF2B5EF4-FFF2-40B4-BE49-F238E27FC236}">
                <a16:creationId xmlns:a16="http://schemas.microsoft.com/office/drawing/2014/main" id="{D91A0FA6-5D1F-9A00-5823-D8F65A549DEB}"/>
              </a:ext>
            </a:extLst>
          </p:cNvPr>
          <p:cNvSpPr txBox="1"/>
          <p:nvPr/>
        </p:nvSpPr>
        <p:spPr>
          <a:xfrm>
            <a:off x="7151010" y="4521359"/>
            <a:ext cx="1631092" cy="646331"/>
          </a:xfrm>
          <a:prstGeom prst="rect">
            <a:avLst/>
          </a:prstGeom>
          <a:noFill/>
        </p:spPr>
        <p:txBody>
          <a:bodyPr wrap="square" rtlCol="0">
            <a:spAutoFit/>
          </a:bodyPr>
          <a:lstStyle/>
          <a:p>
            <a:pPr algn="ctr"/>
            <a:r>
              <a:rPr lang="en-GB" dirty="0">
                <a:solidFill>
                  <a:schemeClr val="accent1">
                    <a:lumMod val="75000"/>
                  </a:schemeClr>
                </a:solidFill>
              </a:rPr>
              <a:t>Wikipedia</a:t>
            </a:r>
          </a:p>
          <a:p>
            <a:pPr algn="ctr"/>
            <a:r>
              <a:rPr lang="en-GB" dirty="0">
                <a:solidFill>
                  <a:schemeClr val="accent1">
                    <a:lumMod val="75000"/>
                  </a:schemeClr>
                </a:solidFill>
              </a:rPr>
              <a:t>Web-scraping</a:t>
            </a:r>
          </a:p>
        </p:txBody>
      </p:sp>
      <p:sp>
        <p:nvSpPr>
          <p:cNvPr id="24" name="Virage 23">
            <a:extLst>
              <a:ext uri="{FF2B5EF4-FFF2-40B4-BE49-F238E27FC236}">
                <a16:creationId xmlns:a16="http://schemas.microsoft.com/office/drawing/2014/main" id="{9068E285-2785-E36B-EC95-F7A4B1F35B57}"/>
              </a:ext>
            </a:extLst>
          </p:cNvPr>
          <p:cNvSpPr/>
          <p:nvPr/>
        </p:nvSpPr>
        <p:spPr>
          <a:xfrm rot="5400000">
            <a:off x="7365940" y="3514069"/>
            <a:ext cx="815546" cy="572294"/>
          </a:xfrm>
          <a:prstGeom prst="bent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6" name="Virage 25">
            <a:extLst>
              <a:ext uri="{FF2B5EF4-FFF2-40B4-BE49-F238E27FC236}">
                <a16:creationId xmlns:a16="http://schemas.microsoft.com/office/drawing/2014/main" id="{74B04086-B4FA-54E7-0FB9-63DBB39FBDEC}"/>
              </a:ext>
            </a:extLst>
          </p:cNvPr>
          <p:cNvSpPr/>
          <p:nvPr/>
        </p:nvSpPr>
        <p:spPr>
          <a:xfrm rot="16200000" flipH="1">
            <a:off x="3695355" y="3503872"/>
            <a:ext cx="815546" cy="572294"/>
          </a:xfrm>
          <a:prstGeom prst="bent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8</a:t>
            </a:fld>
            <a:endParaRPr lang="en-US">
              <a:solidFill>
                <a:schemeClr val="accent1">
                  <a:lumMod val="75000"/>
                </a:schemeClr>
              </a:solidFill>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800225"/>
            <a:ext cx="6463586" cy="4519125"/>
          </a:xfrm>
          <a:prstGeom prst="rect">
            <a:avLst/>
          </a:prstGeom>
        </p:spPr>
        <p:txBody>
          <a:bodyPr vert="horz" lIns="91440" tIns="45720" rIns="91440" bIns="45720" rtlCol="0" anchor="t">
            <a:noAutofit/>
          </a:bodyPr>
          <a:lstStyle/>
          <a:p>
            <a:pPr>
              <a:lnSpc>
                <a:spcPct val="100000"/>
              </a:lnSpc>
              <a:spcBef>
                <a:spcPts val="1400"/>
              </a:spcBef>
            </a:pPr>
            <a:r>
              <a:rPr lang="en-US" sz="2000" dirty="0">
                <a:solidFill>
                  <a:schemeClr val="accent1">
                    <a:lumMod val="75000"/>
                  </a:schemeClr>
                </a:solidFill>
                <a:latin typeface="Abadi" panose="020B0604020104020204" pitchFamily="34" charset="0"/>
              </a:rPr>
              <a:t>SpaceX REST calls URL </a:t>
            </a:r>
            <a:r>
              <a:rPr lang="en-US" sz="2000" dirty="0">
                <a:solidFill>
                  <a:schemeClr val="accent1">
                    <a:lumMod val="7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API_url</a:t>
            </a:r>
            <a:endParaRPr lang="en-US" sz="2000" dirty="0">
              <a:solidFill>
                <a:schemeClr val="accent1">
                  <a:lumMod val="75000"/>
                </a:schemeClr>
              </a:solidFill>
              <a:latin typeface="Abadi" panose="020B0604020104020204" pitchFamily="34" charset="0"/>
            </a:endParaRPr>
          </a:p>
          <a:p>
            <a:pPr>
              <a:lnSpc>
                <a:spcPct val="100000"/>
              </a:lnSpc>
              <a:spcBef>
                <a:spcPts val="1400"/>
              </a:spcBef>
            </a:pPr>
            <a:endParaRPr lang="fr-FR" sz="500" b="0" dirty="0">
              <a:solidFill>
                <a:schemeClr val="accent1">
                  <a:lumMod val="75000"/>
                </a:schemeClr>
              </a:solidFill>
              <a:effectLst/>
              <a:latin typeface="Abadi" panose="020B0604020104020204" pitchFamily="34" charset="0"/>
            </a:endParaRPr>
          </a:p>
          <a:p>
            <a:pPr>
              <a:lnSpc>
                <a:spcPct val="100000"/>
              </a:lnSpc>
              <a:spcBef>
                <a:spcPts val="1400"/>
              </a:spcBef>
            </a:pPr>
            <a:r>
              <a:rPr lang="en-US" sz="2000" dirty="0">
                <a:solidFill>
                  <a:schemeClr val="accent1">
                    <a:lumMod val="75000"/>
                  </a:schemeClr>
                </a:solidFill>
                <a:latin typeface="Abadi"/>
              </a:rPr>
              <a:t>Dataset information</a:t>
            </a:r>
          </a:p>
          <a:p>
            <a:pPr marL="457200" lvl="1" indent="0">
              <a:lnSpc>
                <a:spcPct val="100000"/>
              </a:lnSpc>
              <a:spcBef>
                <a:spcPts val="1400"/>
              </a:spcBef>
              <a:buNone/>
            </a:pPr>
            <a:r>
              <a:rPr lang="en-US" sz="1800" b="1" u="sng" dirty="0">
                <a:solidFill>
                  <a:schemeClr val="accent1">
                    <a:lumMod val="75000"/>
                  </a:schemeClr>
                </a:solidFill>
                <a:latin typeface="Abadi"/>
              </a:rPr>
              <a:t>Categorical</a:t>
            </a:r>
          </a:p>
          <a:p>
            <a:pPr marL="457200" lvl="1" indent="0">
              <a:lnSpc>
                <a:spcPct val="100000"/>
              </a:lnSpc>
              <a:spcBef>
                <a:spcPts val="1400"/>
              </a:spcBef>
              <a:buNone/>
            </a:pPr>
            <a:r>
              <a:rPr lang="en-US" sz="1600" dirty="0">
                <a:solidFill>
                  <a:schemeClr val="accent1">
                    <a:lumMod val="75000"/>
                  </a:schemeClr>
                </a:solidFill>
                <a:latin typeface="Abadi"/>
              </a:rPr>
              <a:t>Date, Booster version, Orbit type, Launch site, Launch Outcome, Grid fins, Reused booster, Legs, Landing pad, Serial number</a:t>
            </a:r>
          </a:p>
          <a:p>
            <a:pPr marL="457200" lvl="1" indent="0">
              <a:lnSpc>
                <a:spcPct val="100000"/>
              </a:lnSpc>
              <a:spcBef>
                <a:spcPts val="1400"/>
              </a:spcBef>
              <a:buNone/>
            </a:pPr>
            <a:r>
              <a:rPr lang="en-US" sz="1800" b="1" u="sng" dirty="0">
                <a:solidFill>
                  <a:schemeClr val="accent1">
                    <a:lumMod val="75000"/>
                  </a:schemeClr>
                </a:solidFill>
                <a:latin typeface="Abadi"/>
              </a:rPr>
              <a:t>Numerical</a:t>
            </a:r>
          </a:p>
          <a:p>
            <a:pPr marL="457200" lvl="1" indent="0">
              <a:lnSpc>
                <a:spcPct val="100000"/>
              </a:lnSpc>
              <a:spcBef>
                <a:spcPts val="1400"/>
              </a:spcBef>
              <a:buNone/>
            </a:pPr>
            <a:r>
              <a:rPr lang="en-US" sz="1600" dirty="0">
                <a:solidFill>
                  <a:schemeClr val="accent1">
                    <a:lumMod val="75000"/>
                  </a:schemeClr>
                </a:solidFill>
                <a:latin typeface="Abadi"/>
              </a:rPr>
              <a:t>Flight number, Payload mass, Number of flights, Block, Reused count, Longitude, Latitude</a:t>
            </a:r>
          </a:p>
          <a:p>
            <a:pPr>
              <a:lnSpc>
                <a:spcPct val="100000"/>
              </a:lnSpc>
              <a:spcBef>
                <a:spcPts val="1400"/>
              </a:spcBef>
            </a:pPr>
            <a:endParaRPr lang="en-US" sz="2000" dirty="0">
              <a:solidFill>
                <a:srgbClr val="FF0000"/>
              </a:solidFill>
              <a:latin typeface="Abadi" panose="020B0604020104020204" pitchFamily="34" charset="0"/>
            </a:endParaRPr>
          </a:p>
          <a:p>
            <a:pPr>
              <a:lnSpc>
                <a:spcPct val="100000"/>
              </a:lnSpc>
              <a:spcBef>
                <a:spcPts val="1400"/>
              </a:spcBef>
            </a:pPr>
            <a:r>
              <a:rPr lang="en-US" sz="2000" dirty="0">
                <a:solidFill>
                  <a:srgbClr val="FF0000"/>
                </a:solidFill>
                <a:latin typeface="Abadi" panose="020B0604020104020204" pitchFamily="34" charset="0"/>
              </a:rPr>
              <a:t>Add the GitHub URL of the completed SpaceX API calls notebook</a:t>
            </a:r>
            <a:endParaRPr lang="en-US" sz="2000" dirty="0">
              <a:solidFill>
                <a:srgbClr val="FF0000"/>
              </a:solidFill>
            </a:endParaRPr>
          </a:p>
          <a:p>
            <a:endParaRPr lang="en-US" sz="2000" dirty="0">
              <a:solidFill>
                <a:schemeClr val="accent1">
                  <a:lumMod val="75000"/>
                </a:schemeClr>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Collection – SpaceX API</a:t>
            </a:r>
          </a:p>
        </p:txBody>
      </p:sp>
      <p:grpSp>
        <p:nvGrpSpPr>
          <p:cNvPr id="19" name="Groupe 18">
            <a:extLst>
              <a:ext uri="{FF2B5EF4-FFF2-40B4-BE49-F238E27FC236}">
                <a16:creationId xmlns:a16="http://schemas.microsoft.com/office/drawing/2014/main" id="{04305CE7-DC00-6B2B-5610-1918EB7D4AB7}"/>
              </a:ext>
            </a:extLst>
          </p:cNvPr>
          <p:cNvGrpSpPr/>
          <p:nvPr/>
        </p:nvGrpSpPr>
        <p:grpSpPr>
          <a:xfrm>
            <a:off x="7590304" y="1826073"/>
            <a:ext cx="2888223" cy="642551"/>
            <a:chOff x="7590306" y="1886723"/>
            <a:chExt cx="2888223" cy="642551"/>
          </a:xfrm>
          <a:effectLst>
            <a:outerShdw blurRad="50800" dist="38100" dir="2700000" algn="tl" rotWithShape="0">
              <a:prstClr val="black">
                <a:alpha val="40000"/>
              </a:prstClr>
            </a:outerShdw>
          </a:effectLst>
        </p:grpSpPr>
        <p:sp>
          <p:nvSpPr>
            <p:cNvPr id="2" name="Rectangle : coins arrondis 1">
              <a:extLst>
                <a:ext uri="{FF2B5EF4-FFF2-40B4-BE49-F238E27FC236}">
                  <a16:creationId xmlns:a16="http://schemas.microsoft.com/office/drawing/2014/main" id="{2E5BB4CE-AA0E-1994-6B93-20A586A5DACB}"/>
                </a:ext>
              </a:extLst>
            </p:cNvPr>
            <p:cNvSpPr/>
            <p:nvPr/>
          </p:nvSpPr>
          <p:spPr>
            <a:xfrm>
              <a:off x="7590306" y="1886723"/>
              <a:ext cx="2888223" cy="642551"/>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7" name="ZoneTexte 6">
              <a:extLst>
                <a:ext uri="{FF2B5EF4-FFF2-40B4-BE49-F238E27FC236}">
                  <a16:creationId xmlns:a16="http://schemas.microsoft.com/office/drawing/2014/main" id="{60DF3F4F-78D3-DEAD-51D0-2BF4C9105A1A}"/>
                </a:ext>
              </a:extLst>
            </p:cNvPr>
            <p:cNvSpPr txBox="1"/>
            <p:nvPr/>
          </p:nvSpPr>
          <p:spPr>
            <a:xfrm>
              <a:off x="7972549" y="2023332"/>
              <a:ext cx="2123735" cy="369332"/>
            </a:xfrm>
            <a:prstGeom prst="rect">
              <a:avLst/>
            </a:prstGeom>
            <a:noFill/>
          </p:spPr>
          <p:txBody>
            <a:bodyPr wrap="square" rtlCol="0">
              <a:spAutoFit/>
            </a:bodyPr>
            <a:lstStyle/>
            <a:p>
              <a:pPr algn="ctr"/>
              <a:r>
                <a:rPr lang="en-GB" dirty="0">
                  <a:solidFill>
                    <a:schemeClr val="accent1">
                      <a:lumMod val="75000"/>
                    </a:schemeClr>
                  </a:solidFill>
                </a:rPr>
                <a:t>Main API call</a:t>
              </a:r>
            </a:p>
          </p:txBody>
        </p:sp>
      </p:grpSp>
      <p:grpSp>
        <p:nvGrpSpPr>
          <p:cNvPr id="10" name="Groupe 9">
            <a:extLst>
              <a:ext uri="{FF2B5EF4-FFF2-40B4-BE49-F238E27FC236}">
                <a16:creationId xmlns:a16="http://schemas.microsoft.com/office/drawing/2014/main" id="{91EE3384-2651-BB29-429C-917D6CDCFCE9}"/>
              </a:ext>
            </a:extLst>
          </p:cNvPr>
          <p:cNvGrpSpPr/>
          <p:nvPr/>
        </p:nvGrpSpPr>
        <p:grpSpPr>
          <a:xfrm>
            <a:off x="7590304" y="4090233"/>
            <a:ext cx="2888223" cy="642551"/>
            <a:chOff x="7590306" y="3686176"/>
            <a:chExt cx="2888223" cy="642551"/>
          </a:xfrm>
          <a:effectLst>
            <a:outerShdw blurRad="50800" dist="38100" dir="2700000" algn="tl" rotWithShape="0">
              <a:prstClr val="black">
                <a:alpha val="40000"/>
              </a:prstClr>
            </a:outerShdw>
          </a:effectLst>
        </p:grpSpPr>
        <p:sp>
          <p:nvSpPr>
            <p:cNvPr id="8" name="Rectangle : coins arrondis 7">
              <a:extLst>
                <a:ext uri="{FF2B5EF4-FFF2-40B4-BE49-F238E27FC236}">
                  <a16:creationId xmlns:a16="http://schemas.microsoft.com/office/drawing/2014/main" id="{D3418DB9-7DD5-05BC-F384-72C4C7E22AF0}"/>
                </a:ext>
              </a:extLst>
            </p:cNvPr>
            <p:cNvSpPr/>
            <p:nvPr/>
          </p:nvSpPr>
          <p:spPr>
            <a:xfrm>
              <a:off x="7590306" y="3686176"/>
              <a:ext cx="2888223" cy="642551"/>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9" name="ZoneTexte 8">
              <a:extLst>
                <a:ext uri="{FF2B5EF4-FFF2-40B4-BE49-F238E27FC236}">
                  <a16:creationId xmlns:a16="http://schemas.microsoft.com/office/drawing/2014/main" id="{08CF9B90-4EC4-526E-61A4-4396441F0DB9}"/>
                </a:ext>
              </a:extLst>
            </p:cNvPr>
            <p:cNvSpPr txBox="1"/>
            <p:nvPr/>
          </p:nvSpPr>
          <p:spPr>
            <a:xfrm>
              <a:off x="7972549" y="3822785"/>
              <a:ext cx="2123735" cy="369332"/>
            </a:xfrm>
            <a:prstGeom prst="rect">
              <a:avLst/>
            </a:prstGeom>
            <a:noFill/>
          </p:spPr>
          <p:txBody>
            <a:bodyPr wrap="square" rtlCol="0">
              <a:spAutoFit/>
            </a:bodyPr>
            <a:lstStyle/>
            <a:p>
              <a:pPr algn="ctr"/>
              <a:r>
                <a:rPr lang="en-GB" dirty="0">
                  <a:solidFill>
                    <a:schemeClr val="accent1">
                      <a:lumMod val="75000"/>
                    </a:schemeClr>
                  </a:solidFill>
                </a:rPr>
                <a:t>Additional API calls</a:t>
              </a:r>
            </a:p>
          </p:txBody>
        </p:sp>
      </p:grpSp>
      <p:grpSp>
        <p:nvGrpSpPr>
          <p:cNvPr id="20" name="Groupe 19">
            <a:extLst>
              <a:ext uri="{FF2B5EF4-FFF2-40B4-BE49-F238E27FC236}">
                <a16:creationId xmlns:a16="http://schemas.microsoft.com/office/drawing/2014/main" id="{85BAB8CB-7375-4A64-EED4-6E970E0C135B}"/>
              </a:ext>
            </a:extLst>
          </p:cNvPr>
          <p:cNvGrpSpPr/>
          <p:nvPr/>
        </p:nvGrpSpPr>
        <p:grpSpPr>
          <a:xfrm>
            <a:off x="7590304" y="2563904"/>
            <a:ext cx="2888223" cy="642551"/>
            <a:chOff x="7590304" y="2563904"/>
            <a:chExt cx="2888223" cy="642551"/>
          </a:xfrm>
          <a:effectLst>
            <a:outerShdw blurRad="50800" dist="38100" dir="2700000" algn="tl" rotWithShape="0">
              <a:prstClr val="black">
                <a:alpha val="40000"/>
              </a:prstClr>
            </a:outerShdw>
          </a:effectLst>
        </p:grpSpPr>
        <p:sp>
          <p:nvSpPr>
            <p:cNvPr id="15" name="Rectangle : coins arrondis 14">
              <a:extLst>
                <a:ext uri="{FF2B5EF4-FFF2-40B4-BE49-F238E27FC236}">
                  <a16:creationId xmlns:a16="http://schemas.microsoft.com/office/drawing/2014/main" id="{873464C6-3F79-75D3-A54D-1830DB2CC666}"/>
                </a:ext>
              </a:extLst>
            </p:cNvPr>
            <p:cNvSpPr/>
            <p:nvPr/>
          </p:nvSpPr>
          <p:spPr>
            <a:xfrm>
              <a:off x="7590304" y="2563904"/>
              <a:ext cx="2888223" cy="642551"/>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6" name="ZoneTexte 15">
              <a:extLst>
                <a:ext uri="{FF2B5EF4-FFF2-40B4-BE49-F238E27FC236}">
                  <a16:creationId xmlns:a16="http://schemas.microsoft.com/office/drawing/2014/main" id="{DA776219-0F9B-A844-A112-817E9B8BC4FD}"/>
                </a:ext>
              </a:extLst>
            </p:cNvPr>
            <p:cNvSpPr txBox="1"/>
            <p:nvPr/>
          </p:nvSpPr>
          <p:spPr>
            <a:xfrm>
              <a:off x="7972547" y="2700513"/>
              <a:ext cx="2123735" cy="369332"/>
            </a:xfrm>
            <a:prstGeom prst="rect">
              <a:avLst/>
            </a:prstGeom>
            <a:noFill/>
          </p:spPr>
          <p:txBody>
            <a:bodyPr wrap="square" rtlCol="0">
              <a:spAutoFit/>
            </a:bodyPr>
            <a:lstStyle/>
            <a:p>
              <a:pPr algn="ctr"/>
              <a:r>
                <a:rPr lang="en-GB" dirty="0">
                  <a:solidFill>
                    <a:schemeClr val="accent1">
                      <a:lumMod val="75000"/>
                    </a:schemeClr>
                  </a:solidFill>
                </a:rPr>
                <a:t>Get request .</a:t>
              </a:r>
              <a:r>
                <a:rPr lang="en-GB" dirty="0" err="1">
                  <a:solidFill>
                    <a:schemeClr val="accent1">
                      <a:lumMod val="75000"/>
                    </a:schemeClr>
                  </a:solidFill>
                </a:rPr>
                <a:t>json</a:t>
              </a:r>
              <a:r>
                <a:rPr lang="en-GB" dirty="0">
                  <a:solidFill>
                    <a:schemeClr val="accent1">
                      <a:lumMod val="75000"/>
                    </a:schemeClr>
                  </a:solidFill>
                </a:rPr>
                <a:t> file</a:t>
              </a:r>
            </a:p>
          </p:txBody>
        </p:sp>
      </p:grpSp>
      <p:grpSp>
        <p:nvGrpSpPr>
          <p:cNvPr id="21" name="Groupe 20">
            <a:extLst>
              <a:ext uri="{FF2B5EF4-FFF2-40B4-BE49-F238E27FC236}">
                <a16:creationId xmlns:a16="http://schemas.microsoft.com/office/drawing/2014/main" id="{6AC3060C-22BB-CEB0-CA57-8AA7873C6DC3}"/>
              </a:ext>
            </a:extLst>
          </p:cNvPr>
          <p:cNvGrpSpPr/>
          <p:nvPr/>
        </p:nvGrpSpPr>
        <p:grpSpPr>
          <a:xfrm>
            <a:off x="7590306" y="3255472"/>
            <a:ext cx="2888223" cy="642551"/>
            <a:chOff x="7590306" y="3255472"/>
            <a:chExt cx="2888223" cy="642551"/>
          </a:xfrm>
          <a:effectLst>
            <a:outerShdw blurRad="50800" dist="38100" dir="2700000" algn="tl" rotWithShape="0">
              <a:prstClr val="black">
                <a:alpha val="40000"/>
              </a:prstClr>
            </a:outerShdw>
          </a:effectLst>
        </p:grpSpPr>
        <p:sp>
          <p:nvSpPr>
            <p:cNvPr id="17" name="Rectangle : coins arrondis 16">
              <a:extLst>
                <a:ext uri="{FF2B5EF4-FFF2-40B4-BE49-F238E27FC236}">
                  <a16:creationId xmlns:a16="http://schemas.microsoft.com/office/drawing/2014/main" id="{37B1F7EB-3E49-6DA9-2315-7D37E166BAD8}"/>
                </a:ext>
              </a:extLst>
            </p:cNvPr>
            <p:cNvSpPr/>
            <p:nvPr/>
          </p:nvSpPr>
          <p:spPr>
            <a:xfrm>
              <a:off x="7590306" y="3255472"/>
              <a:ext cx="2888223" cy="642551"/>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8" name="ZoneTexte 17">
              <a:extLst>
                <a:ext uri="{FF2B5EF4-FFF2-40B4-BE49-F238E27FC236}">
                  <a16:creationId xmlns:a16="http://schemas.microsoft.com/office/drawing/2014/main" id="{5DFF18A8-24B7-3ABE-23CD-20C7E0526FE0}"/>
                </a:ext>
              </a:extLst>
            </p:cNvPr>
            <p:cNvSpPr txBox="1"/>
            <p:nvPr/>
          </p:nvSpPr>
          <p:spPr>
            <a:xfrm>
              <a:off x="7590306" y="3392081"/>
              <a:ext cx="2888223" cy="369332"/>
            </a:xfrm>
            <a:prstGeom prst="rect">
              <a:avLst/>
            </a:prstGeom>
            <a:noFill/>
          </p:spPr>
          <p:txBody>
            <a:bodyPr wrap="square" rtlCol="0">
              <a:spAutoFit/>
            </a:bodyPr>
            <a:lstStyle/>
            <a:p>
              <a:pPr algn="ctr"/>
              <a:r>
                <a:rPr lang="en-GB" dirty="0">
                  <a:solidFill>
                    <a:schemeClr val="accent1">
                      <a:lumMod val="75000"/>
                    </a:schemeClr>
                  </a:solidFill>
                </a:rPr>
                <a:t>Store data into </a:t>
              </a:r>
              <a:r>
                <a:rPr lang="en-GB" dirty="0" err="1">
                  <a:solidFill>
                    <a:schemeClr val="accent1">
                      <a:lumMod val="75000"/>
                    </a:schemeClr>
                  </a:solidFill>
                </a:rPr>
                <a:t>DataFrame</a:t>
              </a:r>
              <a:endParaRPr lang="en-GB" dirty="0">
                <a:solidFill>
                  <a:schemeClr val="accent1">
                    <a:lumMod val="75000"/>
                  </a:schemeClr>
                </a:solidFill>
              </a:endParaRPr>
            </a:p>
          </p:txBody>
        </p:sp>
      </p:grpSp>
      <p:grpSp>
        <p:nvGrpSpPr>
          <p:cNvPr id="23" name="Groupe 22">
            <a:extLst>
              <a:ext uri="{FF2B5EF4-FFF2-40B4-BE49-F238E27FC236}">
                <a16:creationId xmlns:a16="http://schemas.microsoft.com/office/drawing/2014/main" id="{32B6E97C-A7E7-6F0E-9107-A2EB387FBC3E}"/>
              </a:ext>
            </a:extLst>
          </p:cNvPr>
          <p:cNvGrpSpPr/>
          <p:nvPr/>
        </p:nvGrpSpPr>
        <p:grpSpPr>
          <a:xfrm>
            <a:off x="7590302" y="4829856"/>
            <a:ext cx="2888223" cy="642551"/>
            <a:chOff x="7590304" y="2563904"/>
            <a:chExt cx="2888223" cy="642551"/>
          </a:xfrm>
          <a:effectLst>
            <a:outerShdw blurRad="50800" dist="38100" dir="2700000" algn="tl" rotWithShape="0">
              <a:prstClr val="black">
                <a:alpha val="40000"/>
              </a:prstClr>
            </a:outerShdw>
          </a:effectLst>
        </p:grpSpPr>
        <p:sp>
          <p:nvSpPr>
            <p:cNvPr id="24" name="Rectangle : coins arrondis 23">
              <a:extLst>
                <a:ext uri="{FF2B5EF4-FFF2-40B4-BE49-F238E27FC236}">
                  <a16:creationId xmlns:a16="http://schemas.microsoft.com/office/drawing/2014/main" id="{0348C7CD-E497-182E-F622-867372880C05}"/>
                </a:ext>
              </a:extLst>
            </p:cNvPr>
            <p:cNvSpPr/>
            <p:nvPr/>
          </p:nvSpPr>
          <p:spPr>
            <a:xfrm>
              <a:off x="7590304" y="2563904"/>
              <a:ext cx="2888223" cy="642551"/>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5" name="ZoneTexte 24">
              <a:extLst>
                <a:ext uri="{FF2B5EF4-FFF2-40B4-BE49-F238E27FC236}">
                  <a16:creationId xmlns:a16="http://schemas.microsoft.com/office/drawing/2014/main" id="{CB7350B6-B081-1059-B3D8-32D5C02A98E2}"/>
                </a:ext>
              </a:extLst>
            </p:cNvPr>
            <p:cNvSpPr txBox="1"/>
            <p:nvPr/>
          </p:nvSpPr>
          <p:spPr>
            <a:xfrm>
              <a:off x="7650483" y="2700514"/>
              <a:ext cx="2767864" cy="369332"/>
            </a:xfrm>
            <a:prstGeom prst="rect">
              <a:avLst/>
            </a:prstGeom>
            <a:noFill/>
          </p:spPr>
          <p:txBody>
            <a:bodyPr wrap="square" rtlCol="0">
              <a:spAutoFit/>
            </a:bodyPr>
            <a:lstStyle/>
            <a:p>
              <a:pPr algn="ctr"/>
              <a:r>
                <a:rPr lang="en-GB" dirty="0">
                  <a:solidFill>
                    <a:schemeClr val="accent1">
                      <a:lumMod val="75000"/>
                    </a:schemeClr>
                  </a:solidFill>
                </a:rPr>
                <a:t>Adjust table values</a:t>
              </a:r>
            </a:p>
          </p:txBody>
        </p:sp>
      </p:grpSp>
      <p:grpSp>
        <p:nvGrpSpPr>
          <p:cNvPr id="26" name="Groupe 25">
            <a:extLst>
              <a:ext uri="{FF2B5EF4-FFF2-40B4-BE49-F238E27FC236}">
                <a16:creationId xmlns:a16="http://schemas.microsoft.com/office/drawing/2014/main" id="{B82A76AB-82AB-0062-1D09-808732F41119}"/>
              </a:ext>
            </a:extLst>
          </p:cNvPr>
          <p:cNvGrpSpPr/>
          <p:nvPr/>
        </p:nvGrpSpPr>
        <p:grpSpPr>
          <a:xfrm>
            <a:off x="7606389" y="5528007"/>
            <a:ext cx="2888223" cy="642551"/>
            <a:chOff x="7590304" y="2563904"/>
            <a:chExt cx="2888223" cy="642551"/>
          </a:xfrm>
          <a:effectLst>
            <a:outerShdw blurRad="50800" dist="38100" dir="2700000" algn="tl" rotWithShape="0">
              <a:prstClr val="black">
                <a:alpha val="40000"/>
              </a:prstClr>
            </a:outerShdw>
          </a:effectLst>
        </p:grpSpPr>
        <p:sp>
          <p:nvSpPr>
            <p:cNvPr id="27" name="Rectangle : coins arrondis 26">
              <a:extLst>
                <a:ext uri="{FF2B5EF4-FFF2-40B4-BE49-F238E27FC236}">
                  <a16:creationId xmlns:a16="http://schemas.microsoft.com/office/drawing/2014/main" id="{F84CF6B4-CBDB-E785-CAB3-A9A4D8CCE4D3}"/>
                </a:ext>
              </a:extLst>
            </p:cNvPr>
            <p:cNvSpPr/>
            <p:nvPr/>
          </p:nvSpPr>
          <p:spPr>
            <a:xfrm>
              <a:off x="7590304" y="2563904"/>
              <a:ext cx="2888223" cy="642551"/>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8" name="ZoneTexte 27">
              <a:extLst>
                <a:ext uri="{FF2B5EF4-FFF2-40B4-BE49-F238E27FC236}">
                  <a16:creationId xmlns:a16="http://schemas.microsoft.com/office/drawing/2014/main" id="{BBFC4508-D673-A122-4522-E76BF1D67BA1}"/>
                </a:ext>
              </a:extLst>
            </p:cNvPr>
            <p:cNvSpPr txBox="1"/>
            <p:nvPr/>
          </p:nvSpPr>
          <p:spPr>
            <a:xfrm>
              <a:off x="7650483" y="2700514"/>
              <a:ext cx="2767864" cy="369332"/>
            </a:xfrm>
            <a:prstGeom prst="rect">
              <a:avLst/>
            </a:prstGeom>
            <a:noFill/>
          </p:spPr>
          <p:txBody>
            <a:bodyPr wrap="square" rtlCol="0">
              <a:spAutoFit/>
            </a:bodyPr>
            <a:lstStyle/>
            <a:p>
              <a:pPr algn="ctr"/>
              <a:r>
                <a:rPr lang="en-GB" dirty="0">
                  <a:solidFill>
                    <a:schemeClr val="accent1">
                      <a:lumMod val="75000"/>
                    </a:schemeClr>
                  </a:solidFill>
                </a:rPr>
                <a:t>Clean data / Missing Values</a:t>
              </a:r>
            </a:p>
          </p:txBody>
        </p:sp>
      </p:grpSp>
      <p:sp>
        <p:nvSpPr>
          <p:cNvPr id="29" name="Flèche vers le bas 28">
            <a:extLst>
              <a:ext uri="{FF2B5EF4-FFF2-40B4-BE49-F238E27FC236}">
                <a16:creationId xmlns:a16="http://schemas.microsoft.com/office/drawing/2014/main" id="{12E09AA8-8912-1160-D9F2-D7E4BE5DEB8C}"/>
              </a:ext>
            </a:extLst>
          </p:cNvPr>
          <p:cNvSpPr/>
          <p:nvPr/>
        </p:nvSpPr>
        <p:spPr>
          <a:xfrm>
            <a:off x="10696863" y="1971058"/>
            <a:ext cx="327810" cy="4062891"/>
          </a:xfrm>
          <a:prstGeom prst="down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9</a:t>
            </a:fld>
            <a:endParaRPr lang="en-US">
              <a:solidFill>
                <a:schemeClr val="accent1">
                  <a:lumMod val="75000"/>
                </a:schemeClr>
              </a:solidFill>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6445953"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1">
                    <a:lumMod val="75000"/>
                  </a:schemeClr>
                </a:solidFill>
                <a:latin typeface="Abadi"/>
              </a:rPr>
              <a:t>Web scraping URL </a:t>
            </a:r>
            <a:r>
              <a:rPr lang="en-US" sz="2200" dirty="0">
                <a:solidFill>
                  <a:schemeClr val="accent1">
                    <a:lumMod val="75000"/>
                  </a:schemeClr>
                </a:solidFill>
                <a:latin typeface="Abadi"/>
                <a:hlinkClick r:id="rId3">
                  <a:extLst>
                    <a:ext uri="{A12FA001-AC4F-418D-AE19-62706E023703}">
                      <ahyp:hlinkClr xmlns:ahyp="http://schemas.microsoft.com/office/drawing/2018/hyperlinkcolor" val="tx"/>
                    </a:ext>
                  </a:extLst>
                </a:hlinkClick>
              </a:rPr>
              <a:t>webscraping_url</a:t>
            </a:r>
            <a:endParaRPr lang="en-US" sz="2200" dirty="0">
              <a:solidFill>
                <a:schemeClr val="accent1">
                  <a:lumMod val="75000"/>
                </a:schemeClr>
              </a:solidFill>
              <a:latin typeface="Abadi"/>
            </a:endParaRPr>
          </a:p>
          <a:p>
            <a:pPr>
              <a:lnSpc>
                <a:spcPct val="100000"/>
              </a:lnSpc>
              <a:spcBef>
                <a:spcPts val="1400"/>
              </a:spcBef>
            </a:pPr>
            <a:endParaRPr lang="en-US" sz="1000" dirty="0">
              <a:solidFill>
                <a:schemeClr val="accent1">
                  <a:lumMod val="75000"/>
                </a:schemeClr>
              </a:solidFill>
              <a:latin typeface="Abadi"/>
            </a:endParaRPr>
          </a:p>
          <a:p>
            <a:pPr>
              <a:lnSpc>
                <a:spcPct val="100000"/>
              </a:lnSpc>
              <a:spcBef>
                <a:spcPts val="1400"/>
              </a:spcBef>
            </a:pPr>
            <a:r>
              <a:rPr lang="en-US" sz="2000" dirty="0">
                <a:solidFill>
                  <a:schemeClr val="accent1">
                    <a:lumMod val="75000"/>
                  </a:schemeClr>
                </a:solidFill>
                <a:latin typeface="Abadi"/>
              </a:rPr>
              <a:t>Dataset information</a:t>
            </a:r>
          </a:p>
          <a:p>
            <a:pPr marL="457200" lvl="1" indent="0">
              <a:lnSpc>
                <a:spcPct val="100000"/>
              </a:lnSpc>
              <a:spcBef>
                <a:spcPts val="1400"/>
              </a:spcBef>
              <a:buNone/>
            </a:pPr>
            <a:r>
              <a:rPr lang="en-US" sz="1800" b="1" u="sng" dirty="0">
                <a:solidFill>
                  <a:schemeClr val="accent1">
                    <a:lumMod val="75000"/>
                  </a:schemeClr>
                </a:solidFill>
                <a:latin typeface="Abadi"/>
              </a:rPr>
              <a:t>Categorical</a:t>
            </a:r>
          </a:p>
          <a:p>
            <a:pPr marL="457200" lvl="1" indent="0">
              <a:lnSpc>
                <a:spcPct val="100000"/>
              </a:lnSpc>
              <a:spcBef>
                <a:spcPts val="1400"/>
              </a:spcBef>
              <a:buNone/>
            </a:pPr>
            <a:r>
              <a:rPr lang="en-US" sz="1600" dirty="0">
                <a:solidFill>
                  <a:schemeClr val="accent1">
                    <a:lumMod val="75000"/>
                  </a:schemeClr>
                </a:solidFill>
                <a:latin typeface="Abadi"/>
              </a:rPr>
              <a:t>Date, Time, Booster version, Payload, Orbit type, Launch site, Launch Outcome, Customer, Landing Outcome</a:t>
            </a:r>
          </a:p>
          <a:p>
            <a:pPr marL="457200" lvl="1" indent="0">
              <a:lnSpc>
                <a:spcPct val="100000"/>
              </a:lnSpc>
              <a:spcBef>
                <a:spcPts val="1400"/>
              </a:spcBef>
              <a:buNone/>
            </a:pPr>
            <a:r>
              <a:rPr lang="en-US" sz="1800" b="1" u="sng" dirty="0">
                <a:solidFill>
                  <a:schemeClr val="accent1">
                    <a:lumMod val="75000"/>
                  </a:schemeClr>
                </a:solidFill>
                <a:latin typeface="Abadi"/>
              </a:rPr>
              <a:t>Numerical</a:t>
            </a:r>
          </a:p>
          <a:p>
            <a:pPr marL="457200" lvl="1" indent="0">
              <a:lnSpc>
                <a:spcPct val="100000"/>
              </a:lnSpc>
              <a:spcBef>
                <a:spcPts val="1400"/>
              </a:spcBef>
              <a:buNone/>
            </a:pPr>
            <a:r>
              <a:rPr lang="en-US" sz="1600" dirty="0">
                <a:solidFill>
                  <a:schemeClr val="accent1">
                    <a:lumMod val="75000"/>
                  </a:schemeClr>
                </a:solidFill>
                <a:latin typeface="Abadi"/>
              </a:rPr>
              <a:t>Flight number, Payload mass</a:t>
            </a:r>
            <a:endParaRPr lang="en-US" sz="1600" dirty="0">
              <a:solidFill>
                <a:schemeClr val="accent1">
                  <a:lumMod val="75000"/>
                </a:schemeClr>
              </a:solidFill>
              <a:latin typeface="Abadi" panose="020B0604020104020204" pitchFamily="34" charset="0"/>
            </a:endParaRPr>
          </a:p>
          <a:p>
            <a:pPr>
              <a:lnSpc>
                <a:spcPct val="100000"/>
              </a:lnSpc>
              <a:spcBef>
                <a:spcPts val="1400"/>
              </a:spcBef>
            </a:pPr>
            <a:endParaRPr lang="en-US" sz="2200" dirty="0">
              <a:solidFill>
                <a:srgbClr val="FF0000"/>
              </a:solidFill>
              <a:latin typeface="Abadi" panose="020B0604020104020204" pitchFamily="34" charset="0"/>
            </a:endParaRPr>
          </a:p>
          <a:p>
            <a:pPr>
              <a:lnSpc>
                <a:spcPct val="100000"/>
              </a:lnSpc>
              <a:spcBef>
                <a:spcPts val="1400"/>
              </a:spcBef>
            </a:pPr>
            <a:r>
              <a:rPr lang="en-US" sz="2200" dirty="0">
                <a:solidFill>
                  <a:srgbClr val="FF0000"/>
                </a:solidFill>
                <a:latin typeface="Abadi" panose="020B0604020104020204" pitchFamily="34" charset="0"/>
              </a:rPr>
              <a:t>Add the GitHub URL of the completed web scraping notebook</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chemeClr val="accent1">
                  <a:lumMod val="75000"/>
                </a:schemeClr>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Collection - Scraping</a:t>
            </a:r>
            <a:endParaRPr lang="en-US" dirty="0">
              <a:solidFill>
                <a:schemeClr val="accent1">
                  <a:lumMod val="75000"/>
                </a:schemeClr>
              </a:solidFill>
            </a:endParaRPr>
          </a:p>
        </p:txBody>
      </p:sp>
      <p:grpSp>
        <p:nvGrpSpPr>
          <p:cNvPr id="5" name="Groupe 4">
            <a:extLst>
              <a:ext uri="{FF2B5EF4-FFF2-40B4-BE49-F238E27FC236}">
                <a16:creationId xmlns:a16="http://schemas.microsoft.com/office/drawing/2014/main" id="{5C3E81D6-B80C-7FE8-1DF8-E6EF0AC53214}"/>
              </a:ext>
            </a:extLst>
          </p:cNvPr>
          <p:cNvGrpSpPr/>
          <p:nvPr/>
        </p:nvGrpSpPr>
        <p:grpSpPr>
          <a:xfrm>
            <a:off x="7579671" y="1991769"/>
            <a:ext cx="2888223" cy="642551"/>
            <a:chOff x="7590306" y="1886723"/>
            <a:chExt cx="2888223" cy="642551"/>
          </a:xfrm>
          <a:effectLst>
            <a:outerShdw blurRad="50800" dist="38100" dir="2700000" algn="tl" rotWithShape="0">
              <a:prstClr val="black">
                <a:alpha val="40000"/>
              </a:prstClr>
            </a:outerShdw>
          </a:effectLst>
        </p:grpSpPr>
        <p:sp>
          <p:nvSpPr>
            <p:cNvPr id="7" name="Rectangle : coins arrondis 6">
              <a:extLst>
                <a:ext uri="{FF2B5EF4-FFF2-40B4-BE49-F238E27FC236}">
                  <a16:creationId xmlns:a16="http://schemas.microsoft.com/office/drawing/2014/main" id="{E00B0F0F-C849-3E3E-D996-5A6CEAA510EE}"/>
                </a:ext>
              </a:extLst>
            </p:cNvPr>
            <p:cNvSpPr/>
            <p:nvPr/>
          </p:nvSpPr>
          <p:spPr>
            <a:xfrm>
              <a:off x="7590306" y="1886723"/>
              <a:ext cx="2888223" cy="642551"/>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8" name="ZoneTexte 7">
              <a:extLst>
                <a:ext uri="{FF2B5EF4-FFF2-40B4-BE49-F238E27FC236}">
                  <a16:creationId xmlns:a16="http://schemas.microsoft.com/office/drawing/2014/main" id="{F8207B0C-6987-9B46-28EC-E94C9C854C1F}"/>
                </a:ext>
              </a:extLst>
            </p:cNvPr>
            <p:cNvSpPr txBox="1"/>
            <p:nvPr/>
          </p:nvSpPr>
          <p:spPr>
            <a:xfrm>
              <a:off x="7781427" y="2022916"/>
              <a:ext cx="2505978" cy="369332"/>
            </a:xfrm>
            <a:prstGeom prst="rect">
              <a:avLst/>
            </a:prstGeom>
            <a:noFill/>
          </p:spPr>
          <p:txBody>
            <a:bodyPr wrap="square" rtlCol="0">
              <a:spAutoFit/>
            </a:bodyPr>
            <a:lstStyle/>
            <a:p>
              <a:pPr algn="ctr"/>
              <a:r>
                <a:rPr lang="en-GB" dirty="0">
                  <a:solidFill>
                    <a:schemeClr val="accent1">
                      <a:lumMod val="75000"/>
                    </a:schemeClr>
                  </a:solidFill>
                </a:rPr>
                <a:t>Wikipedia web scraping</a:t>
              </a:r>
            </a:p>
          </p:txBody>
        </p:sp>
      </p:grpSp>
      <p:grpSp>
        <p:nvGrpSpPr>
          <p:cNvPr id="9" name="Groupe 8">
            <a:extLst>
              <a:ext uri="{FF2B5EF4-FFF2-40B4-BE49-F238E27FC236}">
                <a16:creationId xmlns:a16="http://schemas.microsoft.com/office/drawing/2014/main" id="{007D2C63-65C8-BE88-A59B-B3BF82BAA45C}"/>
              </a:ext>
            </a:extLst>
          </p:cNvPr>
          <p:cNvGrpSpPr/>
          <p:nvPr/>
        </p:nvGrpSpPr>
        <p:grpSpPr>
          <a:xfrm>
            <a:off x="7579671" y="2729600"/>
            <a:ext cx="2888223" cy="642551"/>
            <a:chOff x="7590304" y="2563904"/>
            <a:chExt cx="2888223" cy="642551"/>
          </a:xfrm>
          <a:effectLst>
            <a:outerShdw blurRad="50800" dist="38100" dir="2700000" algn="tl" rotWithShape="0">
              <a:prstClr val="black">
                <a:alpha val="40000"/>
              </a:prstClr>
            </a:outerShdw>
          </a:effectLst>
        </p:grpSpPr>
        <p:sp>
          <p:nvSpPr>
            <p:cNvPr id="10" name="Rectangle : coins arrondis 9">
              <a:extLst>
                <a:ext uri="{FF2B5EF4-FFF2-40B4-BE49-F238E27FC236}">
                  <a16:creationId xmlns:a16="http://schemas.microsoft.com/office/drawing/2014/main" id="{BF390647-8E5D-0CED-4451-AC9311B74235}"/>
                </a:ext>
              </a:extLst>
            </p:cNvPr>
            <p:cNvSpPr/>
            <p:nvPr/>
          </p:nvSpPr>
          <p:spPr>
            <a:xfrm>
              <a:off x="7590304" y="2563904"/>
              <a:ext cx="2888223" cy="642551"/>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2" name="ZoneTexte 11">
              <a:extLst>
                <a:ext uri="{FF2B5EF4-FFF2-40B4-BE49-F238E27FC236}">
                  <a16:creationId xmlns:a16="http://schemas.microsoft.com/office/drawing/2014/main" id="{CAC9C9B4-4BA4-D954-C2EF-D5EF48681528}"/>
                </a:ext>
              </a:extLst>
            </p:cNvPr>
            <p:cNvSpPr txBox="1"/>
            <p:nvPr/>
          </p:nvSpPr>
          <p:spPr>
            <a:xfrm>
              <a:off x="7972547" y="2700513"/>
              <a:ext cx="2123735" cy="369332"/>
            </a:xfrm>
            <a:prstGeom prst="rect">
              <a:avLst/>
            </a:prstGeom>
            <a:noFill/>
          </p:spPr>
          <p:txBody>
            <a:bodyPr wrap="square" rtlCol="0">
              <a:spAutoFit/>
            </a:bodyPr>
            <a:lstStyle/>
            <a:p>
              <a:pPr algn="ctr"/>
              <a:r>
                <a:rPr lang="en-GB" dirty="0">
                  <a:solidFill>
                    <a:schemeClr val="accent1">
                      <a:lumMod val="75000"/>
                    </a:schemeClr>
                  </a:solidFill>
                </a:rPr>
                <a:t>Request HTML page</a:t>
              </a:r>
            </a:p>
          </p:txBody>
        </p:sp>
      </p:grpSp>
      <p:grpSp>
        <p:nvGrpSpPr>
          <p:cNvPr id="14" name="Groupe 13">
            <a:extLst>
              <a:ext uri="{FF2B5EF4-FFF2-40B4-BE49-F238E27FC236}">
                <a16:creationId xmlns:a16="http://schemas.microsoft.com/office/drawing/2014/main" id="{E72D4729-1D65-12FD-8FC5-411C58B35489}"/>
              </a:ext>
            </a:extLst>
          </p:cNvPr>
          <p:cNvGrpSpPr/>
          <p:nvPr/>
        </p:nvGrpSpPr>
        <p:grpSpPr>
          <a:xfrm>
            <a:off x="7579671" y="3429963"/>
            <a:ext cx="2888223" cy="893064"/>
            <a:chOff x="7590304" y="2563904"/>
            <a:chExt cx="2888223" cy="857692"/>
          </a:xfrm>
          <a:effectLst>
            <a:outerShdw blurRad="50800" dist="38100" dir="2700000" algn="tl" rotWithShape="0">
              <a:prstClr val="black">
                <a:alpha val="40000"/>
              </a:prstClr>
            </a:outerShdw>
          </a:effectLst>
        </p:grpSpPr>
        <p:sp>
          <p:nvSpPr>
            <p:cNvPr id="15" name="Rectangle : coins arrondis 14">
              <a:extLst>
                <a:ext uri="{FF2B5EF4-FFF2-40B4-BE49-F238E27FC236}">
                  <a16:creationId xmlns:a16="http://schemas.microsoft.com/office/drawing/2014/main" id="{CE3F83AE-7E1E-7C9F-6F24-9DAF04ECE8FA}"/>
                </a:ext>
              </a:extLst>
            </p:cNvPr>
            <p:cNvSpPr/>
            <p:nvPr/>
          </p:nvSpPr>
          <p:spPr>
            <a:xfrm>
              <a:off x="7590304" y="2563904"/>
              <a:ext cx="2888223" cy="857692"/>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6" name="ZoneTexte 15">
              <a:extLst>
                <a:ext uri="{FF2B5EF4-FFF2-40B4-BE49-F238E27FC236}">
                  <a16:creationId xmlns:a16="http://schemas.microsoft.com/office/drawing/2014/main" id="{C755319B-883F-72EB-0C51-DC7C1E804BCA}"/>
                </a:ext>
              </a:extLst>
            </p:cNvPr>
            <p:cNvSpPr txBox="1"/>
            <p:nvPr/>
          </p:nvSpPr>
          <p:spPr>
            <a:xfrm>
              <a:off x="7590304" y="2700513"/>
              <a:ext cx="2888223" cy="620731"/>
            </a:xfrm>
            <a:prstGeom prst="rect">
              <a:avLst/>
            </a:prstGeom>
            <a:noFill/>
          </p:spPr>
          <p:txBody>
            <a:bodyPr wrap="square" rtlCol="0">
              <a:spAutoFit/>
            </a:bodyPr>
            <a:lstStyle/>
            <a:p>
              <a:pPr algn="ctr"/>
              <a:r>
                <a:rPr lang="en-GB" dirty="0">
                  <a:solidFill>
                    <a:schemeClr val="accent1">
                      <a:lumMod val="75000"/>
                    </a:schemeClr>
                  </a:solidFill>
                </a:rPr>
                <a:t>Create </a:t>
              </a:r>
              <a:r>
                <a:rPr lang="en-GB" dirty="0" err="1">
                  <a:solidFill>
                    <a:schemeClr val="accent1">
                      <a:lumMod val="75000"/>
                    </a:schemeClr>
                  </a:solidFill>
                </a:rPr>
                <a:t>BeautifulSoup</a:t>
              </a:r>
              <a:r>
                <a:rPr lang="en-GB" dirty="0">
                  <a:solidFill>
                    <a:schemeClr val="accent1">
                      <a:lumMod val="75000"/>
                    </a:schemeClr>
                  </a:solidFill>
                </a:rPr>
                <a:t> object from HTTP response</a:t>
              </a:r>
            </a:p>
          </p:txBody>
        </p:sp>
      </p:grpSp>
      <p:grpSp>
        <p:nvGrpSpPr>
          <p:cNvPr id="17" name="Groupe 16">
            <a:extLst>
              <a:ext uri="{FF2B5EF4-FFF2-40B4-BE49-F238E27FC236}">
                <a16:creationId xmlns:a16="http://schemas.microsoft.com/office/drawing/2014/main" id="{AD8CACF9-B923-7D68-8807-B01818272359}"/>
              </a:ext>
            </a:extLst>
          </p:cNvPr>
          <p:cNvGrpSpPr/>
          <p:nvPr/>
        </p:nvGrpSpPr>
        <p:grpSpPr>
          <a:xfrm>
            <a:off x="7579671" y="4380839"/>
            <a:ext cx="2888223" cy="893064"/>
            <a:chOff x="7590304" y="2563904"/>
            <a:chExt cx="2888223" cy="857692"/>
          </a:xfrm>
          <a:effectLst>
            <a:outerShdw blurRad="50800" dist="38100" dir="2700000" algn="tl" rotWithShape="0">
              <a:prstClr val="black">
                <a:alpha val="40000"/>
              </a:prstClr>
            </a:outerShdw>
          </a:effectLst>
        </p:grpSpPr>
        <p:sp>
          <p:nvSpPr>
            <p:cNvPr id="18" name="Rectangle : coins arrondis 17">
              <a:extLst>
                <a:ext uri="{FF2B5EF4-FFF2-40B4-BE49-F238E27FC236}">
                  <a16:creationId xmlns:a16="http://schemas.microsoft.com/office/drawing/2014/main" id="{6B6A2EAB-71D4-52B1-9A6A-9489FDD30978}"/>
                </a:ext>
              </a:extLst>
            </p:cNvPr>
            <p:cNvSpPr/>
            <p:nvPr/>
          </p:nvSpPr>
          <p:spPr>
            <a:xfrm>
              <a:off x="7590304" y="2563904"/>
              <a:ext cx="2888223" cy="857692"/>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9" name="ZoneTexte 18">
              <a:extLst>
                <a:ext uri="{FF2B5EF4-FFF2-40B4-BE49-F238E27FC236}">
                  <a16:creationId xmlns:a16="http://schemas.microsoft.com/office/drawing/2014/main" id="{B15945BA-96F7-C620-F9C9-BE63ECBAE302}"/>
                </a:ext>
              </a:extLst>
            </p:cNvPr>
            <p:cNvSpPr txBox="1"/>
            <p:nvPr/>
          </p:nvSpPr>
          <p:spPr>
            <a:xfrm>
              <a:off x="7590304" y="2700513"/>
              <a:ext cx="2888223" cy="620731"/>
            </a:xfrm>
            <a:prstGeom prst="rect">
              <a:avLst/>
            </a:prstGeom>
            <a:noFill/>
          </p:spPr>
          <p:txBody>
            <a:bodyPr wrap="square" rtlCol="0">
              <a:spAutoFit/>
            </a:bodyPr>
            <a:lstStyle/>
            <a:p>
              <a:pPr algn="ctr"/>
              <a:r>
                <a:rPr lang="en-GB" dirty="0">
                  <a:solidFill>
                    <a:schemeClr val="accent1">
                      <a:lumMod val="75000"/>
                    </a:schemeClr>
                  </a:solidFill>
                </a:rPr>
                <a:t>Create </a:t>
              </a:r>
              <a:r>
                <a:rPr lang="en-GB" dirty="0" err="1">
                  <a:solidFill>
                    <a:schemeClr val="accent1">
                      <a:lumMod val="75000"/>
                    </a:schemeClr>
                  </a:solidFill>
                </a:rPr>
                <a:t>DataFrame</a:t>
              </a:r>
              <a:r>
                <a:rPr lang="en-GB" dirty="0">
                  <a:solidFill>
                    <a:schemeClr val="accent1">
                      <a:lumMod val="75000"/>
                    </a:schemeClr>
                  </a:solidFill>
                </a:rPr>
                <a:t> by </a:t>
              </a:r>
            </a:p>
            <a:p>
              <a:pPr algn="ctr"/>
              <a:r>
                <a:rPr lang="en-GB" dirty="0">
                  <a:solidFill>
                    <a:schemeClr val="accent1">
                      <a:lumMod val="75000"/>
                    </a:schemeClr>
                  </a:solidFill>
                </a:rPr>
                <a:t>parsing tables and cleaning</a:t>
              </a:r>
            </a:p>
          </p:txBody>
        </p:sp>
      </p:grpSp>
      <p:sp>
        <p:nvSpPr>
          <p:cNvPr id="20" name="Flèche vers le bas 19">
            <a:extLst>
              <a:ext uri="{FF2B5EF4-FFF2-40B4-BE49-F238E27FC236}">
                <a16:creationId xmlns:a16="http://schemas.microsoft.com/office/drawing/2014/main" id="{A8ABF455-BA1D-E8B2-AFBD-E4CF5E287B84}"/>
              </a:ext>
            </a:extLst>
          </p:cNvPr>
          <p:cNvSpPr/>
          <p:nvPr/>
        </p:nvSpPr>
        <p:spPr>
          <a:xfrm>
            <a:off x="10686230" y="2136754"/>
            <a:ext cx="327810" cy="3032659"/>
          </a:xfrm>
          <a:prstGeom prst="down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6079</TotalTime>
  <Words>2121</Words>
  <Application>Microsoft Macintosh PowerPoint</Application>
  <PresentationFormat>Grand écran</PresentationFormat>
  <Paragraphs>314</Paragraphs>
  <Slides>47</Slides>
  <Notes>4</Notes>
  <HiddenSlides>1</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47</vt:i4>
      </vt:variant>
    </vt:vector>
  </HeadingPairs>
  <TitlesOfParts>
    <vt:vector size="54" baseType="lpstr">
      <vt:lpstr>Abadi</vt:lpstr>
      <vt:lpstr>Arial</vt:lpstr>
      <vt:lpstr>Calibri</vt:lpstr>
      <vt:lpstr>Courier New</vt:lpstr>
      <vt:lpstr>IBM Plex Mono SemiBold</vt:lpstr>
      <vt:lpstr>Wingdings</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Gabriel Bessette</cp:lastModifiedBy>
  <cp:revision>230</cp:revision>
  <dcterms:created xsi:type="dcterms:W3CDTF">2021-04-29T18:58:34Z</dcterms:created>
  <dcterms:modified xsi:type="dcterms:W3CDTF">2023-12-21T13:18:30Z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